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61"/>
  </p:notesMasterIdLst>
  <p:handoutMasterIdLst>
    <p:handoutMasterId r:id="rId62"/>
  </p:handoutMasterIdLst>
  <p:sldIdLst>
    <p:sldId id="394" r:id="rId3"/>
    <p:sldId id="537" r:id="rId4"/>
    <p:sldId id="538" r:id="rId5"/>
    <p:sldId id="539" r:id="rId6"/>
    <p:sldId id="540" r:id="rId7"/>
    <p:sldId id="541" r:id="rId8"/>
    <p:sldId id="542" r:id="rId9"/>
    <p:sldId id="543" r:id="rId10"/>
    <p:sldId id="544" r:id="rId11"/>
    <p:sldId id="545" r:id="rId12"/>
    <p:sldId id="546" r:id="rId13"/>
    <p:sldId id="547" r:id="rId14"/>
    <p:sldId id="548" r:id="rId15"/>
    <p:sldId id="549" r:id="rId16"/>
    <p:sldId id="550" r:id="rId17"/>
    <p:sldId id="551" r:id="rId18"/>
    <p:sldId id="552" r:id="rId19"/>
    <p:sldId id="553" r:id="rId20"/>
    <p:sldId id="554" r:id="rId21"/>
    <p:sldId id="591" r:id="rId22"/>
    <p:sldId id="555" r:id="rId23"/>
    <p:sldId id="556" r:id="rId24"/>
    <p:sldId id="557" r:id="rId25"/>
    <p:sldId id="558" r:id="rId26"/>
    <p:sldId id="559" r:id="rId27"/>
    <p:sldId id="560" r:id="rId28"/>
    <p:sldId id="561" r:id="rId29"/>
    <p:sldId id="562" r:id="rId30"/>
    <p:sldId id="563" r:id="rId31"/>
    <p:sldId id="564" r:id="rId32"/>
    <p:sldId id="565" r:id="rId33"/>
    <p:sldId id="566" r:id="rId34"/>
    <p:sldId id="567" r:id="rId35"/>
    <p:sldId id="568" r:id="rId36"/>
    <p:sldId id="569" r:id="rId37"/>
    <p:sldId id="570" r:id="rId38"/>
    <p:sldId id="571" r:id="rId39"/>
    <p:sldId id="572" r:id="rId40"/>
    <p:sldId id="573" r:id="rId41"/>
    <p:sldId id="574" r:id="rId42"/>
    <p:sldId id="575" r:id="rId43"/>
    <p:sldId id="576" r:id="rId44"/>
    <p:sldId id="577" r:id="rId45"/>
    <p:sldId id="578" r:id="rId46"/>
    <p:sldId id="579" r:id="rId47"/>
    <p:sldId id="580" r:id="rId48"/>
    <p:sldId id="581" r:id="rId49"/>
    <p:sldId id="582" r:id="rId50"/>
    <p:sldId id="583" r:id="rId51"/>
    <p:sldId id="584" r:id="rId52"/>
    <p:sldId id="585" r:id="rId53"/>
    <p:sldId id="587" r:id="rId54"/>
    <p:sldId id="588" r:id="rId55"/>
    <p:sldId id="589" r:id="rId56"/>
    <p:sldId id="590" r:id="rId57"/>
    <p:sldId id="536" r:id="rId58"/>
    <p:sldId id="472" r:id="rId59"/>
    <p:sldId id="393" r:id="rId6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3802"/>
    <a:srgbClr val="FB816D"/>
    <a:srgbClr val="663606"/>
    <a:srgbClr val="FB81B6"/>
    <a:srgbClr val="F9F0AB"/>
    <a:srgbClr val="F9E6AB"/>
    <a:srgbClr val="F9FAAB"/>
    <a:srgbClr val="767691"/>
    <a:srgbClr val="7676AA"/>
    <a:srgbClr val="603A14"/>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50" autoAdjust="0"/>
    <p:restoredTop sz="86446" autoAdjust="0"/>
  </p:normalViewPr>
  <p:slideViewPr>
    <p:cSldViewPr>
      <p:cViewPr>
        <p:scale>
          <a:sx n="70" d="100"/>
          <a:sy n="70" d="100"/>
        </p:scale>
        <p:origin x="504" y="114"/>
      </p:cViewPr>
      <p:guideLst>
        <p:guide orient="horz" pos="2160"/>
        <p:guide pos="3839"/>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22-Apr-2015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22-Apr-2015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9EB3D852-5421-47DE-8DFC-F57745BBA6C3}"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F7511903-7E02-49EF-947C-C774AB900DEC}" type="slidenum">
              <a:rPr lang="en-US"/>
              <a:pPr/>
              <a:t>36</a:t>
            </a:fld>
            <a:r>
              <a:rPr lang="en-US" dirty="0"/>
              <a:t>##</a:t>
            </a:r>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02620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BF96CDB1-C31A-4F5B-A5DB-91AEE2A2E256}"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AD6B28F2-481B-47F7-99A6-BAFE46133C82}" type="slidenum">
              <a:rPr lang="en-US"/>
              <a:pPr/>
              <a:t>37</a:t>
            </a:fld>
            <a:r>
              <a:rPr lang="en-US" dirty="0"/>
              <a:t>##</a:t>
            </a:r>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206421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95EBEB02-E2F8-4FB3-9CE0-F777918882DD}"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B683B7E8-FA54-49F3-A1D1-270D3D09DA17}" type="slidenum">
              <a:rPr lang="en-US"/>
              <a:pPr/>
              <a:t>42</a:t>
            </a:fld>
            <a:r>
              <a:rPr lang="en-US" dirty="0"/>
              <a:t>##</a:t>
            </a:r>
          </a:p>
        </p:txBody>
      </p:sp>
      <p:sp>
        <p:nvSpPr>
          <p:cNvPr id="500738" name="Rectangle 2"/>
          <p:cNvSpPr>
            <a:spLocks noGrp="1" noRot="1" noChangeAspect="1" noChangeArrowheads="1" noTextEdit="1"/>
          </p:cNvSpPr>
          <p:nvPr>
            <p:ph type="sldImg"/>
          </p:nvPr>
        </p:nvSpPr>
        <p:spPr>
          <a:ln/>
        </p:spPr>
      </p:sp>
      <p:sp>
        <p:nvSpPr>
          <p:cNvPr id="50073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39320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179B59DE-F2C4-4CB0-B64B-4CB9D788141B}"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78C88E2F-13C8-466A-AC31-84B3BF95FA47}" type="slidenum">
              <a:rPr lang="en-US"/>
              <a:pPr/>
              <a:t>45</a:t>
            </a:fld>
            <a:r>
              <a:rPr lang="en-US" dirty="0"/>
              <a:t>##</a:t>
            </a:r>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699900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44B6EA91-67DF-4021-9504-5AF8FBA421E1}"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A055DCB7-FA72-4AA0-AC4D-66F90A14ED19}" type="slidenum">
              <a:rPr lang="en-US"/>
              <a:pPr/>
              <a:t>46</a:t>
            </a:fld>
            <a:r>
              <a:rPr lang="en-US" dirty="0"/>
              <a:t>##</a:t>
            </a:r>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It’s only in testing that your design is tested against reality. At this point you always learn something about your design (usually that it is wrong!), and that tells you something about your requirements (ditto!)</a:t>
            </a:r>
          </a:p>
        </p:txBody>
      </p:sp>
    </p:spTree>
    <p:extLst>
      <p:ext uri="{BB962C8B-B14F-4D97-AF65-F5344CB8AC3E}">
        <p14:creationId xmlns:p14="http://schemas.microsoft.com/office/powerpoint/2010/main" val="1215512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7DBC6389-0F00-4050-8102-0637C3899EF2}"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97D0D29C-DACD-43AB-B67F-34B54DFDFC42}" type="slidenum">
              <a:rPr lang="en-US"/>
              <a:pPr/>
              <a:t>48</a:t>
            </a:fld>
            <a:r>
              <a:rPr lang="en-US" dirty="0"/>
              <a:t>##</a:t>
            </a:r>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5159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56</a:t>
            </a:fld>
            <a:endParaRPr lang="en-US" dirty="0"/>
          </a:p>
        </p:txBody>
      </p:sp>
    </p:spTree>
    <p:extLst>
      <p:ext uri="{BB962C8B-B14F-4D97-AF65-F5344CB8AC3E}">
        <p14:creationId xmlns:p14="http://schemas.microsoft.com/office/powerpoint/2010/main" val="3593825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57</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58</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2</a:t>
            </a:fld>
            <a:endParaRPr lang="en-US" dirty="0"/>
          </a:p>
        </p:txBody>
      </p:sp>
    </p:spTree>
    <p:extLst>
      <p:ext uri="{BB962C8B-B14F-4D97-AF65-F5344CB8AC3E}">
        <p14:creationId xmlns:p14="http://schemas.microsoft.com/office/powerpoint/2010/main" val="681646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F15C1AF3-933B-46CA-8B3C-9D97680E985F}"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15E7145C-3D81-436B-871A-85BB8F85E4BF}" type="slidenum">
              <a:rPr lang="en-US"/>
              <a:pPr/>
              <a:t>3</a:t>
            </a:fld>
            <a:r>
              <a:rPr lang="en-US" dirty="0"/>
              <a:t>##</a:t>
            </a:r>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01746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F89DB4C4-CF32-4C6A-8CF3-B02A9172EABB}"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C3DB0BBF-6CA1-4F35-BA57-8DCBA883874B}" type="slidenum">
              <a:rPr lang="en-US"/>
              <a:pPr/>
              <a:t>7</a:t>
            </a:fld>
            <a:r>
              <a:rPr lang="en-US" dirty="0"/>
              <a:t>##</a:t>
            </a:r>
          </a:p>
        </p:txBody>
      </p:sp>
      <p:sp>
        <p:nvSpPr>
          <p:cNvPr id="471042" name="Rectangle 2"/>
          <p:cNvSpPr>
            <a:spLocks noGrp="1" noRot="1" noChangeAspect="1" noChangeArrowheads="1" noTextEdit="1"/>
          </p:cNvSpPr>
          <p:nvPr>
            <p:ph type="sldImg"/>
          </p:nvPr>
        </p:nvSpPr>
        <p:spPr>
          <a:ln/>
        </p:spPr>
      </p:sp>
      <p:sp>
        <p:nvSpPr>
          <p:cNvPr id="4710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24407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C2008BE6-DC56-4459-ACDB-331A4803DBF4}"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28AA07D0-C22C-48C7-A02E-90CB912243E2}" type="slidenum">
              <a:rPr lang="en-US"/>
              <a:pPr/>
              <a:t>15</a:t>
            </a:fld>
            <a:r>
              <a:rPr lang="en-US" dirty="0"/>
              <a:t>##</a:t>
            </a:r>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23798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48D42770-BFE7-467F-8173-7F83C3643229}"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9100C887-43AC-4C89-A2A0-D4BC7F503E50}" type="slidenum">
              <a:rPr lang="en-US"/>
              <a:pPr/>
              <a:t>16</a:t>
            </a:fld>
            <a:r>
              <a:rPr lang="en-US" dirty="0"/>
              <a:t>##</a:t>
            </a:r>
          </a:p>
        </p:txBody>
      </p:sp>
      <p:sp>
        <p:nvSpPr>
          <p:cNvPr id="479234" name="Rectangle 2"/>
          <p:cNvSpPr>
            <a:spLocks noGrp="1" noRot="1" noChangeAspect="1" noChangeArrowheads="1" noTextEdit="1"/>
          </p:cNvSpPr>
          <p:nvPr>
            <p:ph type="sldImg"/>
          </p:nvPr>
        </p:nvSpPr>
        <p:spPr>
          <a:ln/>
        </p:spPr>
      </p:sp>
      <p:sp>
        <p:nvSpPr>
          <p:cNvPr id="4792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01643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A093857A-6D2B-463D-89E3-C07B671840AB}"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7B46E484-AFDF-4256-AB52-EE020E223144}" type="slidenum">
              <a:rPr lang="en-US"/>
              <a:pPr/>
              <a:t>23</a:t>
            </a:fld>
            <a:r>
              <a:rPr lang="en-US" dirty="0"/>
              <a:t>##</a:t>
            </a:r>
          </a:p>
        </p:txBody>
      </p:sp>
      <p:sp>
        <p:nvSpPr>
          <p:cNvPr id="485378" name="Rectangle 2"/>
          <p:cNvSpPr>
            <a:spLocks noGrp="1" noRot="1" noChangeAspect="1" noChangeArrowheads="1" noTextEdit="1"/>
          </p:cNvSpPr>
          <p:nvPr>
            <p:ph type="sldImg"/>
          </p:nvPr>
        </p:nvSpPr>
        <p:spPr>
          <a:ln/>
        </p:spPr>
      </p:sp>
      <p:sp>
        <p:nvSpPr>
          <p:cNvPr id="48537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123916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17BD2647-EA21-4F28-9C71-F48527E14E41}"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6ED66794-8F89-4646-B8FB-E35CED09F171}" type="slidenum">
              <a:rPr lang="en-US"/>
              <a:pPr/>
              <a:t>24</a:t>
            </a:fld>
            <a:r>
              <a:rPr lang="en-US" dirty="0"/>
              <a:t>##</a:t>
            </a:r>
          </a:p>
        </p:txBody>
      </p:sp>
      <p:sp>
        <p:nvSpPr>
          <p:cNvPr id="487426" name="Rectangle 2"/>
          <p:cNvSpPr>
            <a:spLocks noGrp="1" noRot="1" noChangeAspect="1" noChangeArrowheads="1" noTextEdit="1"/>
          </p:cNvSpPr>
          <p:nvPr>
            <p:ph type="sldImg"/>
          </p:nvPr>
        </p:nvSpPr>
        <p:spPr>
          <a:ln/>
        </p:spPr>
      </p:sp>
      <p:sp>
        <p:nvSpPr>
          <p:cNvPr id="48742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47136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5A9E1B78-090C-4495-A544-564762F64356}" type="datetime1">
              <a:rPr lang="en-US"/>
              <a:pPr/>
              <a:t>22-Apr-2015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7226F2B4-97D4-4CEE-8328-A539E3E74013}" type="slidenum">
              <a:rPr lang="en-US"/>
              <a:pPr/>
              <a:t>31</a:t>
            </a:fld>
            <a:r>
              <a:rPr lang="en-US" dirty="0"/>
              <a:t>##</a:t>
            </a:r>
          </a:p>
        </p:txBody>
      </p:sp>
      <p:sp>
        <p:nvSpPr>
          <p:cNvPr id="493570" name="Rectangle 2"/>
          <p:cNvSpPr>
            <a:spLocks noGrp="1" noRot="1" noChangeAspect="1" noChangeArrowheads="1" noTextEdit="1"/>
          </p:cNvSpPr>
          <p:nvPr>
            <p:ph type="sldImg"/>
          </p:nvPr>
        </p:nvSpPr>
        <p:spPr>
          <a:ln/>
        </p:spPr>
      </p:sp>
      <p:sp>
        <p:nvSpPr>
          <p:cNvPr id="49357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5531660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8190D911-83BB-42CC-8AFC-D48971E1F1AD}" type="datetime1">
              <a:rPr lang="en-US" smtClean="0"/>
              <a:t>22-Apr-2015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normAutofit/>
          </a:bodyPr>
          <a:lstStyle>
            <a:lvl1pPr>
              <a:defRPr sz="4000">
                <a:solidFill>
                  <a:srgbClr val="F3BE60"/>
                </a:solidFill>
                <a:effectLst/>
              </a:defRPr>
            </a:lvl1pPr>
          </a:lstStyle>
          <a:p>
            <a:r>
              <a:rPr lang="en-US" dirty="0" smtClean="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smtClean="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Tree>
    <p:extLst>
      <p:ext uri="{BB962C8B-B14F-4D97-AF65-F5344CB8AC3E}">
        <p14:creationId xmlns:p14="http://schemas.microsoft.com/office/powerpoint/2010/main" val="258879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880F45A8-6B72-4351-9373-B56B42FEC9F1}" type="datetime1">
              <a:rPr lang="en-US" smtClean="0"/>
              <a:t>22-Apr-2015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nakov.com/"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creativecommons.org/licenses/by-nc-sa/4.0/" TargetMode="External"/><Relationship Id="rId4" Type="http://schemas.openxmlformats.org/officeDocument/2006/relationships/hyperlink" Target="http://softuni.bg/" TargetMode="External"/><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8.jpeg"/><Relationship Id="rId4" Type="http://schemas.openxmlformats.org/officeDocument/2006/relationships/image" Target="../media/image47.jpeg"/></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64.png"/><Relationship Id="rId18" Type="http://schemas.openxmlformats.org/officeDocument/2006/relationships/image" Target="../media/image67.png"/><Relationship Id="rId3" Type="http://schemas.openxmlformats.org/officeDocument/2006/relationships/hyperlink" Target="https://softuni.bg/courses/high-quality-code/" TargetMode="External"/><Relationship Id="rId7" Type="http://schemas.openxmlformats.org/officeDocument/2006/relationships/image" Target="../media/image61.png"/><Relationship Id="rId12" Type="http://schemas.openxmlformats.org/officeDocument/2006/relationships/hyperlink" Target="http://smartit.bg/" TargetMode="External"/><Relationship Id="rId17" Type="http://schemas.openxmlformats.org/officeDocument/2006/relationships/image" Target="../media/image66.png"/><Relationship Id="rId2" Type="http://schemas.openxmlformats.org/officeDocument/2006/relationships/notesSlide" Target="../notesSlides/notesSlide16.xml"/><Relationship Id="rId16"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63.png"/><Relationship Id="rId5" Type="http://schemas.openxmlformats.org/officeDocument/2006/relationships/image" Target="../media/image60.jpeg"/><Relationship Id="rId15" Type="http://schemas.openxmlformats.org/officeDocument/2006/relationships/image" Target="../media/image65.png"/><Relationship Id="rId10" Type="http://schemas.openxmlformats.org/officeDocument/2006/relationships/hyperlink" Target="http://komfo.com/" TargetMode="External"/><Relationship Id="rId19" Type="http://schemas.openxmlformats.org/officeDocument/2006/relationships/image" Target="../media/image68.png"/><Relationship Id="rId4" Type="http://schemas.openxmlformats.org/officeDocument/2006/relationships/hyperlink" Target="http://www.vivacom.bg/" TargetMode="External"/><Relationship Id="rId9" Type="http://schemas.openxmlformats.org/officeDocument/2006/relationships/image" Target="../media/image62.png"/><Relationship Id="rId14" Type="http://schemas.openxmlformats.org/officeDocument/2006/relationships/hyperlink" Target="http://www.softwaregroup-bg.co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s://telerikacademy.com/Courses/Courses/Details/174" TargetMode="Externa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3.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71.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79813" y="609600"/>
            <a:ext cx="7772400" cy="1828800"/>
          </a:xfrm>
        </p:spPr>
        <p:txBody>
          <a:bodyPr>
            <a:normAutofit/>
          </a:bodyPr>
          <a:lstStyle/>
          <a:p>
            <a:pPr>
              <a:lnSpc>
                <a:spcPct val="100000"/>
              </a:lnSpc>
            </a:pPr>
            <a:r>
              <a:rPr lang="en-US" sz="4800" dirty="0" smtClean="0"/>
              <a:t>Software Engineering Fundamentals</a:t>
            </a:r>
            <a:endParaRPr lang="en-US" sz="4800" dirty="0"/>
          </a:p>
        </p:txBody>
      </p:sp>
      <p:sp>
        <p:nvSpPr>
          <p:cNvPr id="6" name="Subtitle 5"/>
          <p:cNvSpPr>
            <a:spLocks noGrp="1"/>
          </p:cNvSpPr>
          <p:nvPr>
            <p:ph type="subTitle" idx="1"/>
          </p:nvPr>
        </p:nvSpPr>
        <p:spPr>
          <a:xfrm>
            <a:off x="3579813" y="2514600"/>
            <a:ext cx="7777696" cy="1320268"/>
          </a:xfrm>
        </p:spPr>
        <p:txBody>
          <a:bodyPr>
            <a:noAutofit/>
          </a:bodyPr>
          <a:lstStyle/>
          <a:p>
            <a:r>
              <a:rPr lang="en-US" sz="3600" dirty="0"/>
              <a:t>Software Development </a:t>
            </a:r>
            <a:r>
              <a:rPr lang="en-US" sz="3600" dirty="0" smtClean="0"/>
              <a:t>Phases, Practices </a:t>
            </a:r>
            <a:r>
              <a:rPr lang="en-US" sz="3600" dirty="0"/>
              <a:t>and Methodologies</a:t>
            </a:r>
          </a:p>
        </p:txBody>
      </p:sp>
      <p:sp>
        <p:nvSpPr>
          <p:cNvPr id="7" name="Text Placeholder 6"/>
          <p:cNvSpPr>
            <a:spLocks noGrp="1"/>
          </p:cNvSpPr>
          <p:nvPr>
            <p:ph type="body" sz="quarter" idx="10"/>
          </p:nvPr>
        </p:nvSpPr>
        <p:spPr/>
        <p:txBody>
          <a:bodyPr/>
          <a:lstStyle/>
          <a:p>
            <a:r>
              <a:rPr lang="en-US" dirty="0" smtClean="0"/>
              <a:t>Svetlin Nakov</a:t>
            </a:r>
            <a:endParaRPr lang="en-US" dirty="0"/>
          </a:p>
        </p:txBody>
      </p:sp>
      <p:sp>
        <p:nvSpPr>
          <p:cNvPr id="8" name="Text Placeholder 7"/>
          <p:cNvSpPr>
            <a:spLocks noGrp="1"/>
          </p:cNvSpPr>
          <p:nvPr>
            <p:ph type="body" sz="quarter" idx="13"/>
          </p:nvPr>
        </p:nvSpPr>
        <p:spPr/>
        <p:txBody>
          <a:bodyPr/>
          <a:lstStyle/>
          <a:p>
            <a:r>
              <a:rPr lang="en-US" dirty="0"/>
              <a:t>Technical </a:t>
            </a:r>
            <a:r>
              <a:rPr lang="en-US" dirty="0" smtClean="0"/>
              <a:t>Trainer</a:t>
            </a:r>
            <a:endParaRPr lang="en-US" dirty="0"/>
          </a:p>
        </p:txBody>
      </p:sp>
      <p:sp>
        <p:nvSpPr>
          <p:cNvPr id="9" name="Text Placeholder 8"/>
          <p:cNvSpPr>
            <a:spLocks noGrp="1"/>
          </p:cNvSpPr>
          <p:nvPr>
            <p:ph type="body" sz="quarter" idx="14"/>
          </p:nvPr>
        </p:nvSpPr>
        <p:spPr/>
        <p:txBody>
          <a:bodyPr/>
          <a:lstStyle/>
          <a:p>
            <a:r>
              <a:rPr lang="en-US" dirty="0" smtClean="0">
                <a:hlinkClick r:id="rId3"/>
              </a:rPr>
              <a:t>www.nakov.com</a:t>
            </a:r>
            <a:endParaRPr lang="en-US" dirty="0"/>
          </a:p>
        </p:txBody>
      </p:sp>
      <p:sp>
        <p:nvSpPr>
          <p:cNvPr id="11" name="Text Placeholder 10"/>
          <p:cNvSpPr>
            <a:spLocks noGrp="1"/>
          </p:cNvSpPr>
          <p:nvPr>
            <p:ph type="body" sz="quarter" idx="17"/>
          </p:nvPr>
        </p:nvSpPr>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p:txBody>
          <a:bodyPr/>
          <a:lstStyle/>
          <a:p>
            <a:r>
              <a:rPr lang="en-US" dirty="0">
                <a:hlinkClick r:id="rId4"/>
              </a:rPr>
              <a:t>http://</a:t>
            </a:r>
            <a:r>
              <a:rPr lang="en-US" dirty="0" smtClean="0">
                <a:hlinkClick r:id="rId4"/>
              </a:rPr>
              <a:t>softuni.bg</a:t>
            </a:r>
            <a:endParaRPr lang="en-US" dirty="0"/>
          </a:p>
        </p:txBody>
      </p:sp>
      <p:pic>
        <p:nvPicPr>
          <p:cNvPr id="1028" name="Picture 4">
            <a:hlinkClick r:id="rId5" tooltip="This work is licensed under the &quot;Creative Commons Attribution-NonCommercial-ShareAlike 4.0 International&quot; licens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6"/>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7936860" y="4164084"/>
            <a:ext cx="3477357" cy="2110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8" descr="http://images.clipartof.com/small/25049-Clipart-Illustration-Of-A-Sunburst-With-Rays-Of-Light-And-Binary-Coding-Over-Blue.jpg"/>
          <p:cNvPicPr>
            <a:picLocks noChangeAspect="1" noChangeArrowheads="1"/>
          </p:cNvPicPr>
          <p:nvPr/>
        </p:nvPicPr>
        <p:blipFill rotWithShape="1">
          <a:blip r:embed="rId9" cstate="print">
            <a:duotone>
              <a:prstClr val="black"/>
              <a:srgbClr val="D9C3A5">
                <a:tint val="50000"/>
                <a:satMod val="180000"/>
              </a:srgbClr>
            </a:duotone>
            <a:extLst>
              <a:ext uri="{28A0092B-C50C-407E-A947-70E740481C1C}">
                <a14:useLocalDpi xmlns:a14="http://schemas.microsoft.com/office/drawing/2010/main"/>
              </a:ext>
            </a:extLst>
          </a:blip>
          <a:srcRect/>
          <a:stretch/>
        </p:blipFill>
        <p:spPr bwMode="auto">
          <a:xfrm>
            <a:off x="4341812" y="4241663"/>
            <a:ext cx="2999749" cy="1986859"/>
          </a:xfrm>
          <a:prstGeom prst="roundRect">
            <a:avLst>
              <a:gd name="adj" fmla="val 2151"/>
            </a:avLst>
          </a:prstGeom>
          <a:noFill/>
          <a:ln>
            <a:solidFill>
              <a:schemeClr val="accent1">
                <a:lumMod val="20000"/>
                <a:lumOff val="80000"/>
                <a:alpha val="3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07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474115" name="Rectangle 3"/>
          <p:cNvSpPr>
            <a:spLocks noGrp="1" noChangeArrowheads="1"/>
          </p:cNvSpPr>
          <p:nvPr>
            <p:ph idx="1"/>
          </p:nvPr>
        </p:nvSpPr>
        <p:spPr>
          <a:noFill/>
          <a:ln/>
          <a:effectLst/>
        </p:spPr>
        <p:txBody>
          <a:bodyPr/>
          <a:lstStyle/>
          <a:p>
            <a:pPr>
              <a:lnSpc>
                <a:spcPct val="100000"/>
              </a:lnSpc>
            </a:pPr>
            <a:r>
              <a:rPr lang="en-US" dirty="0"/>
              <a:t>The </a:t>
            </a:r>
            <a:r>
              <a:rPr lang="en-US" dirty="0">
                <a:solidFill>
                  <a:schemeClr val="tx2">
                    <a:lumMod val="75000"/>
                  </a:schemeClr>
                </a:solidFill>
              </a:rPr>
              <a:t>Software Requirements Specification </a:t>
            </a:r>
            <a:r>
              <a:rPr lang="en-US" dirty="0">
                <a:solidFill>
                  <a:schemeClr val="accent5">
                    <a:lumMod val="20000"/>
                    <a:lumOff val="80000"/>
                  </a:schemeClr>
                </a:solidFill>
              </a:rPr>
              <a:t>(SRS) </a:t>
            </a:r>
            <a:r>
              <a:rPr lang="en-US" dirty="0"/>
              <a:t>is a formal requirements document</a:t>
            </a:r>
          </a:p>
          <a:p>
            <a:pPr>
              <a:lnSpc>
                <a:spcPct val="100000"/>
              </a:lnSpc>
            </a:pPr>
            <a:r>
              <a:rPr lang="en-US" dirty="0" smtClean="0"/>
              <a:t>SRS describes </a:t>
            </a:r>
            <a:r>
              <a:rPr lang="en-US" dirty="0"/>
              <a:t>in details:</a:t>
            </a:r>
          </a:p>
          <a:p>
            <a:pPr lvl="1">
              <a:lnSpc>
                <a:spcPct val="100000"/>
              </a:lnSpc>
            </a:pPr>
            <a:r>
              <a:rPr lang="en-US" dirty="0">
                <a:solidFill>
                  <a:schemeClr val="tx2">
                    <a:lumMod val="75000"/>
                  </a:schemeClr>
                </a:solidFill>
              </a:rPr>
              <a:t>Functional requirements</a:t>
            </a:r>
          </a:p>
          <a:p>
            <a:pPr lvl="2">
              <a:lnSpc>
                <a:spcPct val="100000"/>
              </a:lnSpc>
            </a:pPr>
            <a:r>
              <a:rPr lang="en-US" dirty="0"/>
              <a:t>Business processes</a:t>
            </a:r>
          </a:p>
          <a:p>
            <a:pPr lvl="2">
              <a:lnSpc>
                <a:spcPct val="100000"/>
              </a:lnSpc>
            </a:pPr>
            <a:r>
              <a:rPr lang="en-US" dirty="0"/>
              <a:t>Actors and use-cases</a:t>
            </a:r>
          </a:p>
          <a:p>
            <a:pPr lvl="1">
              <a:lnSpc>
                <a:spcPct val="100000"/>
              </a:lnSpc>
            </a:pPr>
            <a:r>
              <a:rPr lang="en-US" dirty="0">
                <a:solidFill>
                  <a:schemeClr val="tx2">
                    <a:lumMod val="75000"/>
                  </a:schemeClr>
                </a:solidFill>
              </a:rPr>
              <a:t>Non-functional requirements</a:t>
            </a:r>
          </a:p>
          <a:p>
            <a:pPr lvl="2">
              <a:lnSpc>
                <a:spcPct val="100000"/>
              </a:lnSpc>
            </a:pPr>
            <a:r>
              <a:rPr lang="en-US" dirty="0"/>
              <a:t>E.g. performance, scalability, </a:t>
            </a:r>
            <a:r>
              <a:rPr lang="en-US" dirty="0" smtClean="0"/>
              <a:t>hardware,</a:t>
            </a:r>
            <a:br>
              <a:rPr lang="en-US" dirty="0" smtClean="0"/>
            </a:br>
            <a:r>
              <a:rPr lang="en-US" dirty="0" smtClean="0"/>
              <a:t>integrations, constraints, security, etc</a:t>
            </a:r>
            <a:r>
              <a:rPr lang="en-US" dirty="0"/>
              <a:t>.</a:t>
            </a:r>
          </a:p>
        </p:txBody>
      </p:sp>
      <p:sp>
        <p:nvSpPr>
          <p:cNvPr id="474114"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Software Requirements Specification (SRS)</a:t>
            </a:r>
          </a:p>
        </p:txBody>
      </p:sp>
      <p:pic>
        <p:nvPicPr>
          <p:cNvPr id="2050" name="Picture 2" descr="http://www.freestylesource.com/wp-content/uploads/2013/01/Icon-Document03-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002" y="2289197"/>
            <a:ext cx="3484820" cy="367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25675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3" name="Content Placeholder 2"/>
          <p:cNvSpPr>
            <a:spLocks noGrp="1"/>
          </p:cNvSpPr>
          <p:nvPr>
            <p:ph idx="1"/>
          </p:nvPr>
        </p:nvSpPr>
        <p:spPr/>
        <p:txBody>
          <a:bodyPr>
            <a:normAutofit/>
          </a:bodyPr>
          <a:lstStyle/>
          <a:p>
            <a:r>
              <a:rPr lang="en-US" dirty="0" smtClean="0"/>
              <a:t>Formal specifications are too heavy</a:t>
            </a:r>
          </a:p>
          <a:p>
            <a:pPr lvl="1"/>
            <a:r>
              <a:rPr lang="en-US" dirty="0" smtClean="0"/>
              <a:t>Do not work well in dynamic projects that change their requirements every day</a:t>
            </a:r>
          </a:p>
          <a:p>
            <a:r>
              <a:rPr lang="en-US" dirty="0" smtClean="0"/>
              <a:t>Agile development needs </a:t>
            </a:r>
            <a:r>
              <a:rPr lang="en-US" dirty="0" smtClean="0">
                <a:solidFill>
                  <a:schemeClr val="tx2">
                    <a:lumMod val="75000"/>
                  </a:schemeClr>
                </a:solidFill>
              </a:rPr>
              <a:t>agile requirements</a:t>
            </a:r>
          </a:p>
          <a:p>
            <a:pPr lvl="1"/>
            <a:r>
              <a:rPr lang="en-US" dirty="0" smtClean="0"/>
              <a:t>Pieces of functionality, implemented in many small iterations</a:t>
            </a:r>
          </a:p>
          <a:p>
            <a:r>
              <a:rPr lang="en-US" dirty="0" smtClean="0"/>
              <a:t>How to split the requirements?</a:t>
            </a:r>
          </a:p>
          <a:p>
            <a:pPr lvl="1"/>
            <a:r>
              <a:rPr lang="en-US" dirty="0" smtClean="0"/>
              <a:t>Use simple, informal requirements description</a:t>
            </a:r>
          </a:p>
          <a:p>
            <a:pPr lvl="1"/>
            <a:r>
              <a:rPr lang="en-US" dirty="0" smtClean="0">
                <a:solidFill>
                  <a:schemeClr val="tx2">
                    <a:lumMod val="75000"/>
                  </a:schemeClr>
                </a:solidFill>
              </a:rPr>
              <a:t>User story</a:t>
            </a:r>
            <a:r>
              <a:rPr lang="en-US" dirty="0" smtClean="0"/>
              <a:t>: a small feature that brings some value to the end-user</a:t>
            </a:r>
            <a:endParaRPr lang="bg-BG" dirty="0"/>
          </a:p>
        </p:txBody>
      </p:sp>
      <p:sp>
        <p:nvSpPr>
          <p:cNvPr id="2" name="Title 1"/>
          <p:cNvSpPr>
            <a:spLocks noGrp="1"/>
          </p:cNvSpPr>
          <p:nvPr>
            <p:ph type="title"/>
          </p:nvPr>
        </p:nvSpPr>
        <p:spPr/>
        <p:txBody>
          <a:bodyPr>
            <a:normAutofit/>
          </a:bodyPr>
          <a:lstStyle/>
          <a:p>
            <a:r>
              <a:rPr lang="en-US" dirty="0"/>
              <a:t>Agile </a:t>
            </a:r>
            <a:r>
              <a:rPr lang="en-US" dirty="0" smtClean="0"/>
              <a:t>Requirements and User Stories</a:t>
            </a:r>
            <a:endParaRPr lang="bg-BG" dirty="0"/>
          </a:p>
        </p:txBody>
      </p:sp>
    </p:spTree>
    <p:extLst>
      <p:ext uri="{BB962C8B-B14F-4D97-AF65-F5344CB8AC3E}">
        <p14:creationId xmlns:p14="http://schemas.microsoft.com/office/powerpoint/2010/main" val="223358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tx2">
                    <a:lumMod val="75000"/>
                  </a:schemeClr>
                </a:solidFill>
              </a:rPr>
              <a:t>User story</a:t>
            </a:r>
          </a:p>
          <a:p>
            <a:pPr lvl="1"/>
            <a:r>
              <a:rPr lang="en-US" dirty="0" smtClean="0"/>
              <a:t>User needs to accomplish something</a:t>
            </a:r>
          </a:p>
          <a:p>
            <a:pPr lvl="1"/>
            <a:r>
              <a:rPr lang="en-US" dirty="0" smtClean="0"/>
              <a:t>Written informal (in words / images / sketches)</a:t>
            </a:r>
          </a:p>
          <a:p>
            <a:pPr lvl="1"/>
            <a:r>
              <a:rPr lang="en-US" dirty="0" smtClean="0"/>
              <a:t>Looks like use-case but is different (less formal)</a:t>
            </a:r>
          </a:p>
          <a:p>
            <a:r>
              <a:rPr lang="en-US" dirty="0" smtClean="0"/>
              <a:t>User stories have</a:t>
            </a:r>
          </a:p>
          <a:p>
            <a:pPr lvl="1"/>
            <a:r>
              <a:rPr lang="en-US" dirty="0" smtClean="0">
                <a:solidFill>
                  <a:schemeClr val="tx2">
                    <a:lumMod val="75000"/>
                  </a:schemeClr>
                </a:solidFill>
              </a:rPr>
              <a:t>Actor </a:t>
            </a:r>
            <a:r>
              <a:rPr lang="en-US" dirty="0" smtClean="0"/>
              <a:t>(who?)</a:t>
            </a:r>
          </a:p>
          <a:p>
            <a:pPr lvl="1"/>
            <a:r>
              <a:rPr lang="en-US" dirty="0" smtClean="0">
                <a:solidFill>
                  <a:schemeClr val="tx2">
                    <a:lumMod val="75000"/>
                  </a:schemeClr>
                </a:solidFill>
              </a:rPr>
              <a:t>Goal </a:t>
            </a:r>
            <a:r>
              <a:rPr lang="en-US" dirty="0" smtClean="0"/>
              <a:t>(what?, why?)</a:t>
            </a:r>
          </a:p>
          <a:p>
            <a:pPr lvl="1"/>
            <a:r>
              <a:rPr lang="en-US" dirty="0">
                <a:solidFill>
                  <a:schemeClr val="tx2">
                    <a:lumMod val="75000"/>
                  </a:schemeClr>
                </a:solidFill>
              </a:rPr>
              <a:t>Other info</a:t>
            </a:r>
          </a:p>
          <a:p>
            <a:pPr lvl="2"/>
            <a:r>
              <a:rPr lang="en-US" dirty="0" smtClean="0">
                <a:solidFill>
                  <a:schemeClr val="accent5">
                    <a:lumMod val="20000"/>
                    <a:lumOff val="80000"/>
                  </a:schemeClr>
                </a:solidFill>
              </a:rPr>
              <a:t>Owner, estimate, …</a:t>
            </a:r>
          </a:p>
        </p:txBody>
      </p:sp>
      <p:sp>
        <p:nvSpPr>
          <p:cNvPr id="2" name="Title 1"/>
          <p:cNvSpPr>
            <a:spLocks noGrp="1"/>
          </p:cNvSpPr>
          <p:nvPr>
            <p:ph type="title"/>
          </p:nvPr>
        </p:nvSpPr>
        <p:spPr/>
        <p:txBody>
          <a:bodyPr/>
          <a:lstStyle/>
          <a:p>
            <a:r>
              <a:rPr lang="en-US" dirty="0" smtClean="0"/>
              <a:t>What is User Story?</a:t>
            </a:r>
            <a:endParaRPr lang="en-US" dirty="0"/>
          </a:p>
        </p:txBody>
      </p:sp>
      <p:pic>
        <p:nvPicPr>
          <p:cNvPr id="6146" name="Picture 2" descr="http://spverma.files.wordpress.com/2011/02/user-stories.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74472" y="3962400"/>
            <a:ext cx="3753940" cy="2327444"/>
          </a:xfrm>
          <a:prstGeom prst="rect">
            <a:avLst/>
          </a:prstGeom>
          <a:noFill/>
          <a:ln>
            <a:solidFill>
              <a:schemeClr val="accent4">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514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2" name="Title 1"/>
          <p:cNvSpPr>
            <a:spLocks noGrp="1"/>
          </p:cNvSpPr>
          <p:nvPr>
            <p:ph type="title"/>
          </p:nvPr>
        </p:nvSpPr>
        <p:spPr/>
        <p:txBody>
          <a:bodyPr/>
          <a:lstStyle/>
          <a:p>
            <a:r>
              <a:rPr lang="en-US" dirty="0" smtClean="0"/>
              <a:t>User Story – Example</a:t>
            </a:r>
            <a:endParaRPr lang="en-US" dirty="0"/>
          </a:p>
        </p:txBody>
      </p:sp>
      <p:pic>
        <p:nvPicPr>
          <p:cNvPr id="4100" name="Picture 4" descr="http://services.natureserve.org/member/img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22612" y="1361779"/>
            <a:ext cx="5943600" cy="4886621"/>
          </a:xfrm>
          <a:prstGeom prst="roundRect">
            <a:avLst>
              <a:gd name="adj" fmla="val 138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65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75139" name="Rectangle 3"/>
          <p:cNvSpPr>
            <a:spLocks noGrp="1" noChangeArrowheads="1"/>
          </p:cNvSpPr>
          <p:nvPr>
            <p:ph idx="1"/>
          </p:nvPr>
        </p:nvSpPr>
        <p:spPr>
          <a:noFill/>
          <a:ln/>
          <a:effectLst/>
        </p:spPr>
        <p:txBody>
          <a:bodyPr>
            <a:normAutofit/>
          </a:bodyPr>
          <a:lstStyle/>
          <a:p>
            <a:pPr>
              <a:lnSpc>
                <a:spcPct val="100000"/>
              </a:lnSpc>
            </a:pPr>
            <a:r>
              <a:rPr lang="en-US" dirty="0"/>
              <a:t>It is always hard to describe and document the requirements in comprehensive </a:t>
            </a:r>
            <a:r>
              <a:rPr lang="en-US" dirty="0" smtClean="0"/>
              <a:t>way</a:t>
            </a:r>
            <a:endParaRPr lang="en-US" dirty="0"/>
          </a:p>
          <a:p>
            <a:pPr lvl="1">
              <a:lnSpc>
                <a:spcPct val="100000"/>
              </a:lnSpc>
            </a:pPr>
            <a:r>
              <a:rPr lang="en-US" dirty="0"/>
              <a:t>Good requirements save time and money</a:t>
            </a:r>
          </a:p>
          <a:p>
            <a:pPr>
              <a:lnSpc>
                <a:spcPct val="100000"/>
              </a:lnSpc>
            </a:pPr>
            <a:r>
              <a:rPr lang="en-US" dirty="0">
                <a:solidFill>
                  <a:schemeClr val="tx2">
                    <a:lumMod val="75000"/>
                  </a:schemeClr>
                </a:solidFill>
              </a:rPr>
              <a:t>Requirements always change during the project</a:t>
            </a:r>
            <a:r>
              <a:rPr lang="en-US" dirty="0"/>
              <a:t>!</a:t>
            </a:r>
          </a:p>
          <a:p>
            <a:pPr lvl="1">
              <a:lnSpc>
                <a:spcPct val="100000"/>
              </a:lnSpc>
            </a:pPr>
            <a:r>
              <a:rPr lang="en-US" dirty="0"/>
              <a:t>Good </a:t>
            </a:r>
            <a:r>
              <a:rPr lang="en-US" dirty="0" smtClean="0"/>
              <a:t>requirements reduces the changes</a:t>
            </a:r>
            <a:endParaRPr lang="en-US" dirty="0"/>
          </a:p>
          <a:p>
            <a:pPr lvl="1">
              <a:lnSpc>
                <a:spcPct val="100000"/>
              </a:lnSpc>
            </a:pPr>
            <a:r>
              <a:rPr lang="en-US" dirty="0" smtClean="0">
                <a:solidFill>
                  <a:schemeClr val="tx2">
                    <a:lumMod val="75000"/>
                  </a:schemeClr>
                </a:solidFill>
              </a:rPr>
              <a:t>UI prototypes </a:t>
            </a:r>
            <a:r>
              <a:rPr lang="en-US" dirty="0"/>
              <a:t>significantly reduce </a:t>
            </a:r>
            <a:r>
              <a:rPr lang="en-US" dirty="0" smtClean="0"/>
              <a:t>changes</a:t>
            </a:r>
          </a:p>
          <a:p>
            <a:pPr lvl="1">
              <a:lnSpc>
                <a:spcPct val="100000"/>
              </a:lnSpc>
            </a:pPr>
            <a:r>
              <a:rPr lang="en-US" dirty="0" smtClean="0"/>
              <a:t>Agile methodologies are flexible to changes</a:t>
            </a:r>
          </a:p>
          <a:p>
            <a:pPr lvl="2">
              <a:lnSpc>
                <a:spcPct val="100000"/>
              </a:lnSpc>
            </a:pPr>
            <a:r>
              <a:rPr lang="en-US" dirty="0" smtClean="0"/>
              <a:t>Incremental development in small iterations</a:t>
            </a:r>
          </a:p>
          <a:p>
            <a:pPr lvl="2">
              <a:lnSpc>
                <a:spcPct val="100000"/>
              </a:lnSpc>
            </a:pPr>
            <a:endParaRPr lang="en-US" dirty="0"/>
          </a:p>
        </p:txBody>
      </p:sp>
      <p:sp>
        <p:nvSpPr>
          <p:cNvPr id="475138"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a:t>Software Requirements</a:t>
            </a:r>
          </a:p>
        </p:txBody>
      </p:sp>
    </p:spTree>
    <p:extLst>
      <p:ext uri="{BB962C8B-B14F-4D97-AF65-F5344CB8AC3E}">
        <p14:creationId xmlns:p14="http://schemas.microsoft.com/office/powerpoint/2010/main" val="2627340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alshafak.com/picts/software.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56308" y="1219200"/>
            <a:ext cx="3876208" cy="25873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76162" name="Rectangle 2"/>
          <p:cNvSpPr>
            <a:spLocks noGrp="1" noChangeArrowheads="1"/>
          </p:cNvSpPr>
          <p:nvPr>
            <p:ph type="ctrTitle"/>
          </p:nvPr>
        </p:nvSpPr>
        <p:spPr>
          <a:xfrm>
            <a:off x="1072572" y="4157766"/>
            <a:ext cx="10051040" cy="1447800"/>
          </a:xfrm>
        </p:spPr>
        <p:txBody>
          <a:bodyPr/>
          <a:lstStyle/>
          <a:p>
            <a:pPr>
              <a:lnSpc>
                <a:spcPts val="5200"/>
              </a:lnSpc>
              <a:spcBef>
                <a:spcPct val="40000"/>
              </a:spcBef>
            </a:pPr>
            <a:r>
              <a:rPr lang="en-US" sz="4600" dirty="0"/>
              <a:t>Software Requirements Specifications (SRS), User Stories and UI Prototypes</a:t>
            </a:r>
            <a:endParaRPr lang="bg-BG" sz="4600" dirty="0"/>
          </a:p>
        </p:txBody>
      </p:sp>
      <p:sp>
        <p:nvSpPr>
          <p:cNvPr id="3" name="Subtitle 2"/>
          <p:cNvSpPr>
            <a:spLocks noGrp="1"/>
          </p:cNvSpPr>
          <p:nvPr>
            <p:ph type="subTitle" idx="1"/>
          </p:nvPr>
        </p:nvSpPr>
        <p:spPr>
          <a:xfrm>
            <a:off x="1979612" y="5681766"/>
            <a:ext cx="8229600" cy="719034"/>
          </a:xfrm>
        </p:spPr>
        <p:txBody>
          <a:bodyPr/>
          <a:lstStyle/>
          <a:p>
            <a:r>
              <a:rPr lang="en-US" dirty="0" smtClean="0"/>
              <a:t>Live Demo</a:t>
            </a:r>
            <a:endParaRPr lang="en-US" dirty="0"/>
          </a:p>
        </p:txBody>
      </p:sp>
    </p:spTree>
    <p:extLst>
      <p:ext uri="{BB962C8B-B14F-4D97-AF65-F5344CB8AC3E}">
        <p14:creationId xmlns:p14="http://schemas.microsoft.com/office/powerpoint/2010/main" val="55461047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84613" y="1066800"/>
            <a:ext cx="4276725" cy="3314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78210" name="Rectangle 2"/>
          <p:cNvSpPr>
            <a:spLocks noGrp="1" noChangeArrowheads="1"/>
          </p:cNvSpPr>
          <p:nvPr>
            <p:ph type="ctrTitle"/>
          </p:nvPr>
        </p:nvSpPr>
        <p:spPr>
          <a:xfrm>
            <a:off x="2741612" y="4629150"/>
            <a:ext cx="6561138" cy="1771650"/>
          </a:xfrm>
        </p:spPr>
        <p:txBody>
          <a:bodyPr/>
          <a:lstStyle/>
          <a:p>
            <a:pPr>
              <a:lnSpc>
                <a:spcPct val="100000"/>
              </a:lnSpc>
              <a:spcBef>
                <a:spcPct val="40000"/>
              </a:spcBef>
            </a:pPr>
            <a:r>
              <a:rPr lang="en-US" dirty="0"/>
              <a:t>Software Architecture and Software Design</a:t>
            </a:r>
            <a:endParaRPr lang="bg-BG" dirty="0"/>
          </a:p>
        </p:txBody>
      </p:sp>
    </p:spTree>
    <p:extLst>
      <p:ext uri="{BB962C8B-B14F-4D97-AF65-F5344CB8AC3E}">
        <p14:creationId xmlns:p14="http://schemas.microsoft.com/office/powerpoint/2010/main" val="399025117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480259" name="Rectangle 3"/>
          <p:cNvSpPr>
            <a:spLocks noGrp="1" noChangeArrowheads="1"/>
          </p:cNvSpPr>
          <p:nvPr>
            <p:ph idx="1"/>
          </p:nvPr>
        </p:nvSpPr>
        <p:spPr>
          <a:noFill/>
          <a:ln/>
          <a:effectLst/>
        </p:spPr>
        <p:txBody>
          <a:bodyPr>
            <a:normAutofit/>
          </a:bodyPr>
          <a:lstStyle/>
          <a:p>
            <a:pPr>
              <a:lnSpc>
                <a:spcPct val="110000"/>
              </a:lnSpc>
            </a:pPr>
            <a:r>
              <a:rPr lang="en-US" dirty="0">
                <a:solidFill>
                  <a:schemeClr val="tx2">
                    <a:lumMod val="75000"/>
                  </a:schemeClr>
                </a:solidFill>
              </a:rPr>
              <a:t>Software design </a:t>
            </a:r>
            <a:r>
              <a:rPr lang="en-US" dirty="0"/>
              <a:t>is a technical description </a:t>
            </a:r>
            <a:r>
              <a:rPr lang="en-US" dirty="0" smtClean="0"/>
              <a:t>(blueprints) about </a:t>
            </a:r>
            <a:r>
              <a:rPr lang="en-US" dirty="0"/>
              <a:t>how the system will implement the requirements</a:t>
            </a:r>
            <a:endParaRPr lang="bg-BG" dirty="0"/>
          </a:p>
          <a:p>
            <a:pPr>
              <a:lnSpc>
                <a:spcPct val="110000"/>
              </a:lnSpc>
            </a:pPr>
            <a:r>
              <a:rPr lang="en-US" dirty="0"/>
              <a:t>The </a:t>
            </a:r>
            <a:r>
              <a:rPr lang="en-US" dirty="0">
                <a:solidFill>
                  <a:schemeClr val="tx2">
                    <a:lumMod val="75000"/>
                  </a:schemeClr>
                </a:solidFill>
              </a:rPr>
              <a:t>system architecture</a:t>
            </a:r>
            <a:r>
              <a:rPr lang="bg-BG" dirty="0">
                <a:solidFill>
                  <a:schemeClr val="tx2">
                    <a:lumMod val="75000"/>
                  </a:schemeClr>
                </a:solidFill>
              </a:rPr>
              <a:t> </a:t>
            </a:r>
            <a:r>
              <a:rPr lang="en-US" dirty="0"/>
              <a:t>describes</a:t>
            </a:r>
            <a:r>
              <a:rPr lang="bg-BG" dirty="0"/>
              <a:t>:</a:t>
            </a:r>
            <a:endParaRPr lang="en-US" dirty="0"/>
          </a:p>
          <a:p>
            <a:pPr lvl="1">
              <a:lnSpc>
                <a:spcPct val="110000"/>
              </a:lnSpc>
            </a:pPr>
            <a:r>
              <a:rPr lang="en-US" dirty="0"/>
              <a:t>How the system will be decomposed into subsystems (modules)</a:t>
            </a:r>
          </a:p>
          <a:p>
            <a:pPr lvl="1">
              <a:lnSpc>
                <a:spcPct val="110000"/>
              </a:lnSpc>
            </a:pPr>
            <a:r>
              <a:rPr lang="en-US" dirty="0"/>
              <a:t>Responsibilities of each module</a:t>
            </a:r>
            <a:endParaRPr lang="bg-BG" dirty="0"/>
          </a:p>
          <a:p>
            <a:pPr lvl="1">
              <a:lnSpc>
                <a:spcPct val="110000"/>
              </a:lnSpc>
            </a:pPr>
            <a:r>
              <a:rPr lang="en-US" dirty="0"/>
              <a:t>Interaction between </a:t>
            </a:r>
            <a:r>
              <a:rPr lang="en-US" dirty="0" smtClean="0"/>
              <a:t>the modules</a:t>
            </a:r>
            <a:endParaRPr lang="en-US" dirty="0"/>
          </a:p>
          <a:p>
            <a:pPr lvl="1">
              <a:lnSpc>
                <a:spcPct val="110000"/>
              </a:lnSpc>
            </a:pPr>
            <a:r>
              <a:rPr lang="en-US" dirty="0"/>
              <a:t>Platforms and technologies</a:t>
            </a:r>
            <a:endParaRPr lang="bg-BG" dirty="0"/>
          </a:p>
        </p:txBody>
      </p:sp>
      <p:sp>
        <p:nvSpPr>
          <p:cNvPr id="480258"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Software Architecture and Software Design</a:t>
            </a:r>
          </a:p>
        </p:txBody>
      </p:sp>
      <p:pic>
        <p:nvPicPr>
          <p:cNvPr id="50178" name="Picture 2" descr="http://digac.com/images/design-185.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688732" y="4191000"/>
            <a:ext cx="1815880" cy="2113316"/>
          </a:xfrm>
          <a:prstGeom prst="roundRect">
            <a:avLst>
              <a:gd name="adj" fmla="val 9176"/>
            </a:avLst>
          </a:prstGeom>
          <a:noFill/>
        </p:spPr>
      </p:pic>
    </p:spTree>
    <p:extLst>
      <p:ext uri="{BB962C8B-B14F-4D97-AF65-F5344CB8AC3E}">
        <p14:creationId xmlns:p14="http://schemas.microsoft.com/office/powerpoint/2010/main" val="335805224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81282" name="Rectangle 2"/>
          <p:cNvSpPr>
            <a:spLocks noGrp="1" noChangeArrowheads="1"/>
          </p:cNvSpPr>
          <p:nvPr>
            <p:ph type="title"/>
          </p:nvPr>
        </p:nvSpPr>
        <p:spPr/>
        <p:txBody>
          <a:bodyPr>
            <a:normAutofit/>
          </a:bodyPr>
          <a:lstStyle/>
          <a:p>
            <a:r>
              <a:rPr lang="en-US" dirty="0"/>
              <a:t>System </a:t>
            </a:r>
            <a:r>
              <a:rPr lang="en-US" dirty="0" smtClean="0"/>
              <a:t>Architecture Diagram – </a:t>
            </a:r>
            <a:r>
              <a:rPr lang="en-US" dirty="0"/>
              <a:t>Example</a:t>
            </a:r>
          </a:p>
        </p:txBody>
      </p:sp>
      <p:pic>
        <p:nvPicPr>
          <p:cNvPr id="49153" name="Picture 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88431" y="1295400"/>
            <a:ext cx="6011962" cy="5128608"/>
          </a:xfrm>
          <a:prstGeom prst="roundRect">
            <a:avLst>
              <a:gd name="adj" fmla="val 2513"/>
            </a:avLst>
          </a:prstGeom>
          <a:noFill/>
          <a:ln w="9525">
            <a:noFill/>
            <a:miter lim="800000"/>
            <a:headEnd/>
            <a:tailEnd/>
          </a:ln>
        </p:spPr>
      </p:pic>
    </p:spTree>
    <p:extLst>
      <p:ext uri="{BB962C8B-B14F-4D97-AF65-F5344CB8AC3E}">
        <p14:creationId xmlns:p14="http://schemas.microsoft.com/office/powerpoint/2010/main" val="8918225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2" name="Title 1"/>
          <p:cNvSpPr>
            <a:spLocks noGrp="1"/>
          </p:cNvSpPr>
          <p:nvPr>
            <p:ph type="title"/>
          </p:nvPr>
        </p:nvSpPr>
        <p:spPr/>
        <p:txBody>
          <a:bodyPr>
            <a:normAutofit/>
          </a:bodyPr>
          <a:lstStyle/>
          <a:p>
            <a:r>
              <a:rPr lang="en-US" dirty="0" smtClean="0"/>
              <a:t>Software Architecture Diagram – Example</a:t>
            </a:r>
            <a:endParaRPr lang="en-US" dirty="0"/>
          </a:p>
        </p:txBody>
      </p:sp>
      <p:pic>
        <p:nvPicPr>
          <p:cNvPr id="76802" name="Picture 2" descr="C:\Trash\Docs\Architecture\Business-Client-Web-Diagram.png"/>
          <p:cNvPicPr>
            <a:picLocks noChangeAspect="1" noChangeArrowheads="1"/>
          </p:cNvPicPr>
          <p:nvPr/>
        </p:nvPicPr>
        <p:blipFill>
          <a:blip r:embed="rId2" cstate="print">
            <a:extLst>
              <a:ext uri="{28A0092B-C50C-407E-A947-70E740481C1C}">
                <a14:useLocalDpi xmlns:a14="http://schemas.microsoft.com/office/drawing/2010/main"/>
              </a:ext>
            </a:extLst>
          </a:blip>
          <a:srcRect l="-1178" t="-1497" r="-1178" b="-1497"/>
          <a:stretch>
            <a:fillRect/>
          </a:stretch>
        </p:blipFill>
        <p:spPr bwMode="auto">
          <a:xfrm>
            <a:off x="2663158" y="1295402"/>
            <a:ext cx="6862511" cy="5177027"/>
          </a:xfrm>
          <a:prstGeom prst="roundRect">
            <a:avLst>
              <a:gd name="adj" fmla="val 4046"/>
            </a:avLst>
          </a:prstGeom>
          <a:solidFill>
            <a:srgbClr val="FFFFFF"/>
          </a:solidFill>
        </p:spPr>
      </p:pic>
    </p:spTree>
    <p:extLst>
      <p:ext uri="{BB962C8B-B14F-4D97-AF65-F5344CB8AC3E}">
        <p14:creationId xmlns:p14="http://schemas.microsoft.com/office/powerpoint/2010/main" val="3636532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62851" name="Rectangle 3"/>
          <p:cNvSpPr>
            <a:spLocks noGrp="1" noChangeArrowheads="1"/>
          </p:cNvSpPr>
          <p:nvPr>
            <p:ph idx="1"/>
          </p:nvPr>
        </p:nvSpPr>
        <p:spPr/>
        <p:txBody>
          <a:bodyPr>
            <a:normAutofit lnSpcReduction="10000"/>
          </a:bodyPr>
          <a:lstStyle/>
          <a:p>
            <a:pPr>
              <a:lnSpc>
                <a:spcPct val="100000"/>
              </a:lnSpc>
            </a:pPr>
            <a:r>
              <a:rPr lang="en-US" sz="3200" dirty="0" smtClean="0"/>
              <a:t>Software Engineering Overview</a:t>
            </a:r>
          </a:p>
          <a:p>
            <a:pPr marL="984250" lvl="1" indent="-361950">
              <a:lnSpc>
                <a:spcPct val="100000"/>
              </a:lnSpc>
            </a:pPr>
            <a:r>
              <a:rPr lang="en-US" sz="2900" dirty="0" smtClean="0"/>
              <a:t>Requirements</a:t>
            </a:r>
          </a:p>
          <a:p>
            <a:pPr marL="984250" lvl="1" indent="-361950">
              <a:lnSpc>
                <a:spcPct val="100000"/>
              </a:lnSpc>
            </a:pPr>
            <a:r>
              <a:rPr lang="en-US" sz="2900" dirty="0" smtClean="0"/>
              <a:t>Design</a:t>
            </a:r>
          </a:p>
          <a:p>
            <a:pPr marL="984250" lvl="1" indent="-361950">
              <a:lnSpc>
                <a:spcPct val="100000"/>
              </a:lnSpc>
            </a:pPr>
            <a:r>
              <a:rPr lang="en-US" sz="2900" dirty="0" smtClean="0"/>
              <a:t>Construction</a:t>
            </a:r>
          </a:p>
          <a:p>
            <a:pPr marL="984250" lvl="1" indent="-361950">
              <a:lnSpc>
                <a:spcPct val="100000"/>
              </a:lnSpc>
            </a:pPr>
            <a:r>
              <a:rPr lang="en-US" sz="2900" dirty="0" smtClean="0"/>
              <a:t>Testing</a:t>
            </a:r>
          </a:p>
          <a:p>
            <a:pPr marL="984250" lvl="1" indent="-361950">
              <a:lnSpc>
                <a:spcPct val="100000"/>
              </a:lnSpc>
            </a:pPr>
            <a:r>
              <a:rPr lang="en-US" sz="2900" dirty="0" smtClean="0"/>
              <a:t>Project Management</a:t>
            </a:r>
          </a:p>
          <a:p>
            <a:pPr>
              <a:lnSpc>
                <a:spcPct val="100000"/>
              </a:lnSpc>
            </a:pPr>
            <a:r>
              <a:rPr lang="en-US" sz="3200" dirty="0" smtClean="0"/>
              <a:t>Development Methodologies Overview</a:t>
            </a:r>
          </a:p>
          <a:p>
            <a:pPr marL="984250" lvl="1" indent="-361950">
              <a:lnSpc>
                <a:spcPct val="100000"/>
              </a:lnSpc>
            </a:pPr>
            <a:r>
              <a:rPr lang="en-US" sz="2900" dirty="0" smtClean="0"/>
              <a:t>The Waterfall Development Process</a:t>
            </a:r>
          </a:p>
          <a:p>
            <a:pPr marL="984250" lvl="1" indent="-361950">
              <a:lnSpc>
                <a:spcPct val="100000"/>
              </a:lnSpc>
            </a:pPr>
            <a:r>
              <a:rPr lang="en-US" sz="2900" dirty="0" smtClean="0"/>
              <a:t>Heavyweight Methodologies</a:t>
            </a:r>
          </a:p>
          <a:p>
            <a:pPr marL="984250" lvl="1" indent="-361950">
              <a:lnSpc>
                <a:spcPct val="100000"/>
              </a:lnSpc>
            </a:pPr>
            <a:r>
              <a:rPr lang="en-US" sz="2900" dirty="0" smtClean="0"/>
              <a:t>Agile Methodologies and Scrum</a:t>
            </a:r>
            <a:endParaRPr lang="en-US" sz="2900" dirty="0"/>
          </a:p>
        </p:txBody>
      </p:sp>
      <p:sp>
        <p:nvSpPr>
          <p:cNvPr id="462850" name="Rectangle 2"/>
          <p:cNvSpPr>
            <a:spLocks noGrp="1" noChangeArrowheads="1"/>
          </p:cNvSpPr>
          <p:nvPr>
            <p:ph type="title"/>
          </p:nvPr>
        </p:nvSpPr>
        <p:spPr/>
        <p:txBody>
          <a:bodyPr/>
          <a:lstStyle/>
          <a:p>
            <a:r>
              <a:rPr lang="en-US" dirty="0" smtClean="0"/>
              <a:t>Table of Contents</a:t>
            </a:r>
            <a:endParaRPr lang="en-US" dirty="0"/>
          </a:p>
        </p:txBody>
      </p:sp>
      <p:pic>
        <p:nvPicPr>
          <p:cNvPr id="4" name="Picture 2" descr="http://headrush.typepad.com/photos/uncategorized/books.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87591" y="1624819"/>
            <a:ext cx="3059822" cy="2030280"/>
          </a:xfrm>
          <a:prstGeom prst="roundRect">
            <a:avLst>
              <a:gd name="adj" fmla="val 6048"/>
            </a:avLst>
          </a:prstGeom>
          <a:noFill/>
        </p:spPr>
      </p:pic>
      <p:pic>
        <p:nvPicPr>
          <p:cNvPr id="6" name="Picture 6"/>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36861" y="4191000"/>
            <a:ext cx="3186752" cy="2043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846311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smtClean="0"/>
              <a:t>Architectural Diagram </a:t>
            </a:r>
            <a:r>
              <a:rPr lang="en-US" dirty="0"/>
              <a:t>– </a:t>
            </a:r>
            <a:r>
              <a:rPr lang="en-US" dirty="0" smtClean="0"/>
              <a:t>Another Example</a:t>
            </a:r>
            <a:endParaRPr lang="en-US" dirty="0"/>
          </a:p>
        </p:txBody>
      </p:sp>
      <p:pic>
        <p:nvPicPr>
          <p:cNvPr id="6" name="Picture 5"/>
          <p:cNvPicPr>
            <a:picLocks noChangeAspect="1"/>
          </p:cNvPicPr>
          <p:nvPr/>
        </p:nvPicPr>
        <p:blipFill>
          <a:blip r:embed="rId2"/>
          <a:stretch>
            <a:fillRect/>
          </a:stretch>
        </p:blipFill>
        <p:spPr>
          <a:xfrm>
            <a:off x="3121720" y="1155142"/>
            <a:ext cx="5944492" cy="5245658"/>
          </a:xfrm>
          <a:prstGeom prst="roundRect">
            <a:avLst>
              <a:gd name="adj" fmla="val 536"/>
            </a:avLst>
          </a:prstGeom>
        </p:spPr>
      </p:pic>
    </p:spTree>
    <p:extLst>
      <p:ext uri="{BB962C8B-B14F-4D97-AF65-F5344CB8AC3E}">
        <p14:creationId xmlns:p14="http://schemas.microsoft.com/office/powerpoint/2010/main" val="42412496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482307" name="Rectangle 3"/>
          <p:cNvSpPr>
            <a:spLocks noGrp="1" noChangeArrowheads="1"/>
          </p:cNvSpPr>
          <p:nvPr>
            <p:ph idx="1"/>
          </p:nvPr>
        </p:nvSpPr>
        <p:spPr>
          <a:noFill/>
          <a:ln/>
          <a:effectLst/>
        </p:spPr>
        <p:txBody>
          <a:bodyPr>
            <a:normAutofit/>
          </a:bodyPr>
          <a:lstStyle/>
          <a:p>
            <a:pPr>
              <a:lnSpc>
                <a:spcPct val="100000"/>
              </a:lnSpc>
              <a:spcBef>
                <a:spcPts val="800"/>
              </a:spcBef>
            </a:pPr>
            <a:r>
              <a:rPr lang="en-US" dirty="0">
                <a:solidFill>
                  <a:schemeClr val="tx2">
                    <a:lumMod val="75000"/>
                  </a:schemeClr>
                </a:solidFill>
              </a:rPr>
              <a:t>Detailed Design</a:t>
            </a:r>
            <a:endParaRPr lang="bg-BG" dirty="0">
              <a:solidFill>
                <a:schemeClr val="tx2">
                  <a:lumMod val="75000"/>
                </a:schemeClr>
              </a:solidFill>
            </a:endParaRPr>
          </a:p>
          <a:p>
            <a:pPr lvl="1">
              <a:lnSpc>
                <a:spcPct val="100000"/>
              </a:lnSpc>
              <a:spcBef>
                <a:spcPts val="800"/>
              </a:spcBef>
            </a:pPr>
            <a:r>
              <a:rPr lang="en-US" dirty="0"/>
              <a:t>Describes the internal module structure</a:t>
            </a:r>
          </a:p>
          <a:p>
            <a:pPr lvl="1">
              <a:lnSpc>
                <a:spcPct val="100000"/>
              </a:lnSpc>
              <a:spcBef>
                <a:spcPts val="800"/>
              </a:spcBef>
            </a:pPr>
            <a:r>
              <a:rPr lang="en-US" dirty="0" smtClean="0"/>
              <a:t>Subcomponents</a:t>
            </a:r>
            <a:r>
              <a:rPr lang="en-US" dirty="0"/>
              <a:t>, </a:t>
            </a:r>
            <a:r>
              <a:rPr lang="en-US" dirty="0" smtClean="0"/>
              <a:t>interfaces, </a:t>
            </a:r>
            <a:r>
              <a:rPr lang="en-US" dirty="0"/>
              <a:t>process design, data </a:t>
            </a:r>
            <a:r>
              <a:rPr lang="en-US" dirty="0" smtClean="0"/>
              <a:t>design</a:t>
            </a:r>
            <a:endParaRPr lang="en-US" dirty="0"/>
          </a:p>
          <a:p>
            <a:pPr>
              <a:lnSpc>
                <a:spcPct val="100000"/>
              </a:lnSpc>
              <a:spcBef>
                <a:spcPts val="800"/>
              </a:spcBef>
            </a:pPr>
            <a:r>
              <a:rPr lang="en-US" dirty="0">
                <a:solidFill>
                  <a:schemeClr val="tx2">
                    <a:lumMod val="75000"/>
                  </a:schemeClr>
                </a:solidFill>
              </a:rPr>
              <a:t>Object-Oriented Design</a:t>
            </a:r>
            <a:endParaRPr lang="bg-BG" dirty="0">
              <a:solidFill>
                <a:schemeClr val="tx2">
                  <a:lumMod val="75000"/>
                </a:schemeClr>
              </a:solidFill>
            </a:endParaRPr>
          </a:p>
          <a:p>
            <a:pPr lvl="1">
              <a:lnSpc>
                <a:spcPct val="100000"/>
              </a:lnSpc>
              <a:spcBef>
                <a:spcPts val="800"/>
              </a:spcBef>
            </a:pPr>
            <a:r>
              <a:rPr lang="en-US" dirty="0"/>
              <a:t>Describes the classes, their responsibilities, relationships, dependencies, and </a:t>
            </a:r>
            <a:r>
              <a:rPr lang="en-US" dirty="0" smtClean="0"/>
              <a:t>interactions (usually in UML)</a:t>
            </a:r>
            <a:endParaRPr lang="bg-BG" dirty="0"/>
          </a:p>
          <a:p>
            <a:pPr>
              <a:lnSpc>
                <a:spcPct val="100000"/>
              </a:lnSpc>
              <a:spcBef>
                <a:spcPts val="800"/>
              </a:spcBef>
            </a:pPr>
            <a:r>
              <a:rPr lang="en-US" dirty="0">
                <a:solidFill>
                  <a:schemeClr val="tx2">
                    <a:lumMod val="75000"/>
                  </a:schemeClr>
                </a:solidFill>
              </a:rPr>
              <a:t>Internal Class Design</a:t>
            </a:r>
            <a:endParaRPr lang="bg-BG" dirty="0">
              <a:solidFill>
                <a:schemeClr val="tx2">
                  <a:lumMod val="75000"/>
                </a:schemeClr>
              </a:solidFill>
            </a:endParaRPr>
          </a:p>
          <a:p>
            <a:pPr lvl="1">
              <a:lnSpc>
                <a:spcPct val="100000"/>
              </a:lnSpc>
              <a:spcBef>
                <a:spcPts val="800"/>
              </a:spcBef>
            </a:pPr>
            <a:r>
              <a:rPr lang="en-US" dirty="0" smtClean="0"/>
              <a:t>Methods, </a:t>
            </a:r>
            <a:r>
              <a:rPr lang="en-US" dirty="0"/>
              <a:t>responsibilities, algorithms and </a:t>
            </a:r>
            <a:r>
              <a:rPr lang="en-US" dirty="0" smtClean="0"/>
              <a:t>interactions</a:t>
            </a:r>
            <a:endParaRPr lang="en-US" dirty="0"/>
          </a:p>
        </p:txBody>
      </p:sp>
      <p:sp>
        <p:nvSpPr>
          <p:cNvPr id="482306"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a:t>Software Design</a:t>
            </a:r>
          </a:p>
        </p:txBody>
      </p:sp>
    </p:spTree>
    <p:extLst>
      <p:ext uri="{BB962C8B-B14F-4D97-AF65-F5344CB8AC3E}">
        <p14:creationId xmlns:p14="http://schemas.microsoft.com/office/powerpoint/2010/main" val="31965326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483331" name="Rectangle 3"/>
          <p:cNvSpPr>
            <a:spLocks noGrp="1" noChangeArrowheads="1"/>
          </p:cNvSpPr>
          <p:nvPr>
            <p:ph idx="1"/>
          </p:nvPr>
        </p:nvSpPr>
        <p:spPr/>
        <p:txBody>
          <a:bodyPr>
            <a:normAutofit lnSpcReduction="10000"/>
          </a:bodyPr>
          <a:lstStyle/>
          <a:p>
            <a:r>
              <a:rPr lang="en-US" dirty="0"/>
              <a:t>The </a:t>
            </a:r>
            <a:r>
              <a:rPr lang="en-US" dirty="0">
                <a:solidFill>
                  <a:schemeClr val="tx2">
                    <a:lumMod val="75000"/>
                  </a:schemeClr>
                </a:solidFill>
              </a:rPr>
              <a:t>Software Design Document </a:t>
            </a:r>
            <a:r>
              <a:rPr lang="en-US" dirty="0">
                <a:solidFill>
                  <a:schemeClr val="accent5">
                    <a:lumMod val="20000"/>
                    <a:lumOff val="80000"/>
                  </a:schemeClr>
                </a:solidFill>
              </a:rPr>
              <a:t>(SDD</a:t>
            </a:r>
            <a:r>
              <a:rPr lang="en-US" dirty="0" smtClean="0">
                <a:solidFill>
                  <a:schemeClr val="accent5">
                    <a:lumMod val="20000"/>
                    <a:lumOff val="80000"/>
                  </a:schemeClr>
                </a:solidFill>
              </a:rPr>
              <a:t>)</a:t>
            </a:r>
          </a:p>
          <a:p>
            <a:pPr lvl="1"/>
            <a:r>
              <a:rPr lang="en-US" dirty="0" smtClean="0"/>
              <a:t>Formal </a:t>
            </a:r>
            <a:r>
              <a:rPr lang="en-US" dirty="0"/>
              <a:t>description of the architecture and design of the system</a:t>
            </a:r>
          </a:p>
          <a:p>
            <a:r>
              <a:rPr lang="en-US" dirty="0" smtClean="0"/>
              <a:t>SDD </a:t>
            </a:r>
            <a:r>
              <a:rPr lang="en-US" dirty="0"/>
              <a:t>contains:</a:t>
            </a:r>
          </a:p>
          <a:p>
            <a:pPr lvl="1"/>
            <a:r>
              <a:rPr lang="en-US" dirty="0" smtClean="0"/>
              <a:t>Architectural </a:t>
            </a:r>
            <a:r>
              <a:rPr lang="en-US" dirty="0"/>
              <a:t>design</a:t>
            </a:r>
          </a:p>
          <a:p>
            <a:pPr lvl="2"/>
            <a:r>
              <a:rPr lang="en-US" dirty="0"/>
              <a:t>Modules and their interaction (diagram)</a:t>
            </a:r>
          </a:p>
          <a:p>
            <a:pPr lvl="1"/>
            <a:r>
              <a:rPr lang="en-US" dirty="0"/>
              <a:t>For each module</a:t>
            </a:r>
          </a:p>
          <a:p>
            <a:pPr lvl="2"/>
            <a:r>
              <a:rPr lang="en-US" dirty="0"/>
              <a:t>Process design (diagrams)</a:t>
            </a:r>
          </a:p>
          <a:p>
            <a:pPr lvl="2"/>
            <a:r>
              <a:rPr lang="en-US" dirty="0"/>
              <a:t>Data design (E/R diagram)</a:t>
            </a:r>
          </a:p>
          <a:p>
            <a:pPr lvl="2"/>
            <a:r>
              <a:rPr lang="en-US" dirty="0"/>
              <a:t>Interfaces design (class diagram)</a:t>
            </a:r>
          </a:p>
        </p:txBody>
      </p:sp>
      <p:sp>
        <p:nvSpPr>
          <p:cNvPr id="483330" name="Rectangle 2"/>
          <p:cNvSpPr>
            <a:spLocks noGrp="1" noChangeArrowheads="1"/>
          </p:cNvSpPr>
          <p:nvPr>
            <p:ph type="title"/>
          </p:nvPr>
        </p:nvSpPr>
        <p:spPr/>
        <p:txBody>
          <a:bodyPr>
            <a:normAutofit/>
          </a:bodyPr>
          <a:lstStyle/>
          <a:p>
            <a:r>
              <a:rPr lang="en-US" dirty="0"/>
              <a:t>Software Design Document (SDD)</a:t>
            </a:r>
          </a:p>
        </p:txBody>
      </p:sp>
      <p:pic>
        <p:nvPicPr>
          <p:cNvPr id="47106" name="Picture 2" descr="http://ts1.mm.bing.net/images/thumbnail.aspx?q=1405700223548&amp;id=8bb6f373cfeb810d30480f36f8ab1842&amp;url=http%3a%2f%2fwww.bosethailand.com%2fpro%2fimages%2fmodeler_04.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447212" y="3810000"/>
            <a:ext cx="1971675" cy="2484001"/>
          </a:xfrm>
          <a:prstGeom prst="roundRect">
            <a:avLst>
              <a:gd name="adj" fmla="val 9191"/>
            </a:avLst>
          </a:prstGeom>
          <a:noFill/>
        </p:spPr>
      </p:pic>
    </p:spTree>
    <p:extLst>
      <p:ext uri="{BB962C8B-B14F-4D97-AF65-F5344CB8AC3E}">
        <p14:creationId xmlns:p14="http://schemas.microsoft.com/office/powerpoint/2010/main" val="170372736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13013" y="1654720"/>
            <a:ext cx="7169182" cy="2485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84354" name="Rectangle 2"/>
          <p:cNvSpPr>
            <a:spLocks noGrp="1" noChangeArrowheads="1"/>
          </p:cNvSpPr>
          <p:nvPr>
            <p:ph type="ctrTitle"/>
          </p:nvPr>
        </p:nvSpPr>
        <p:spPr>
          <a:xfrm>
            <a:off x="2065336" y="4625666"/>
            <a:ext cx="8067676" cy="903700"/>
          </a:xfrm>
        </p:spPr>
        <p:txBody>
          <a:bodyPr/>
          <a:lstStyle/>
          <a:p>
            <a:pPr>
              <a:lnSpc>
                <a:spcPct val="100000"/>
              </a:lnSpc>
              <a:spcBef>
                <a:spcPct val="40000"/>
              </a:spcBef>
            </a:pPr>
            <a:r>
              <a:rPr lang="en-US" dirty="0"/>
              <a:t>Software Design </a:t>
            </a:r>
            <a:r>
              <a:rPr lang="en-US" dirty="0" smtClean="0"/>
              <a:t>Document</a:t>
            </a:r>
            <a:endParaRPr lang="bg-BG" dirty="0"/>
          </a:p>
        </p:txBody>
      </p:sp>
      <p:sp>
        <p:nvSpPr>
          <p:cNvPr id="3" name="Subtitle 2"/>
          <p:cNvSpPr>
            <a:spLocks noGrp="1"/>
          </p:cNvSpPr>
          <p:nvPr>
            <p:ph type="subTitle" idx="1"/>
          </p:nvPr>
        </p:nvSpPr>
        <p:spPr>
          <a:xfrm>
            <a:off x="1979612" y="5605566"/>
            <a:ext cx="8229600" cy="719034"/>
          </a:xfrm>
        </p:spPr>
        <p:txBody>
          <a:bodyPr/>
          <a:lstStyle/>
          <a:p>
            <a:r>
              <a:rPr lang="en-US" dirty="0" smtClean="0"/>
              <a:t>Live Demo</a:t>
            </a:r>
            <a:endParaRPr lang="en-US" dirty="0"/>
          </a:p>
        </p:txBody>
      </p:sp>
    </p:spTree>
    <p:extLst>
      <p:ext uri="{BB962C8B-B14F-4D97-AF65-F5344CB8AC3E}">
        <p14:creationId xmlns:p14="http://schemas.microsoft.com/office/powerpoint/2010/main" val="137354173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ttp://www.buyerzone.com/software/construction_software/images/construction-software-local.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797456" y="1295400"/>
            <a:ext cx="4430556" cy="2373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86402" name="Rectangle 2"/>
          <p:cNvSpPr>
            <a:spLocks noGrp="1" noChangeArrowheads="1"/>
          </p:cNvSpPr>
          <p:nvPr>
            <p:ph type="title"/>
          </p:nvPr>
        </p:nvSpPr>
        <p:spPr>
          <a:xfrm>
            <a:off x="1446212" y="4132400"/>
            <a:ext cx="8938472" cy="820600"/>
          </a:xfrm>
        </p:spPr>
        <p:txBody>
          <a:bodyPr/>
          <a:lstStyle/>
          <a:p>
            <a:pPr>
              <a:lnSpc>
                <a:spcPct val="100000"/>
              </a:lnSpc>
              <a:spcBef>
                <a:spcPct val="40000"/>
              </a:spcBef>
            </a:pPr>
            <a:r>
              <a:rPr lang="en-US" dirty="0"/>
              <a:t>Software Construction</a:t>
            </a:r>
            <a:endParaRPr lang="bg-BG" dirty="0"/>
          </a:p>
        </p:txBody>
      </p:sp>
      <p:sp>
        <p:nvSpPr>
          <p:cNvPr id="3" name="Text Placeholder 2"/>
          <p:cNvSpPr>
            <a:spLocks noGrp="1"/>
          </p:cNvSpPr>
          <p:nvPr>
            <p:ph type="body" idx="1"/>
          </p:nvPr>
        </p:nvSpPr>
        <p:spPr>
          <a:xfrm>
            <a:off x="1446212" y="5061596"/>
            <a:ext cx="8938472" cy="1339204"/>
          </a:xfrm>
        </p:spPr>
        <p:txBody>
          <a:bodyPr/>
          <a:lstStyle/>
          <a:p>
            <a:pPr>
              <a:lnSpc>
                <a:spcPct val="100000"/>
              </a:lnSpc>
            </a:pPr>
            <a:r>
              <a:rPr lang="en-US" dirty="0"/>
              <a:t>Implementation, Unit Testing, Debugging, </a:t>
            </a:r>
            <a:r>
              <a:rPr lang="en-US" dirty="0" smtClean="0"/>
              <a:t>Integration</a:t>
            </a:r>
            <a:endParaRPr lang="en-US" dirty="0"/>
          </a:p>
        </p:txBody>
      </p:sp>
    </p:spTree>
    <p:extLst>
      <p:ext uri="{BB962C8B-B14F-4D97-AF65-F5344CB8AC3E}">
        <p14:creationId xmlns:p14="http://schemas.microsoft.com/office/powerpoint/2010/main" val="281341862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520195" name="Rectangle 3"/>
          <p:cNvSpPr>
            <a:spLocks noGrp="1" noChangeArrowheads="1"/>
          </p:cNvSpPr>
          <p:nvPr>
            <p:ph idx="1"/>
          </p:nvPr>
        </p:nvSpPr>
        <p:spPr/>
        <p:txBody>
          <a:bodyPr>
            <a:normAutofit lnSpcReduction="10000"/>
          </a:bodyPr>
          <a:lstStyle/>
          <a:p>
            <a:r>
              <a:rPr lang="en-US" dirty="0"/>
              <a:t>During the </a:t>
            </a:r>
            <a:r>
              <a:rPr lang="en-US" dirty="0">
                <a:solidFill>
                  <a:schemeClr val="tx2">
                    <a:lumMod val="75000"/>
                  </a:schemeClr>
                </a:solidFill>
              </a:rPr>
              <a:t>software construction </a:t>
            </a:r>
            <a:r>
              <a:rPr lang="en-US" dirty="0"/>
              <a:t>phase developers </a:t>
            </a:r>
            <a:r>
              <a:rPr lang="en-US" dirty="0" smtClean="0"/>
              <a:t>build the software</a:t>
            </a:r>
            <a:endParaRPr lang="en-US" dirty="0"/>
          </a:p>
          <a:p>
            <a:pPr lvl="1"/>
            <a:r>
              <a:rPr lang="en-US" dirty="0" smtClean="0"/>
              <a:t>Sometimes </a:t>
            </a:r>
            <a:r>
              <a:rPr lang="en-US" dirty="0"/>
              <a:t>called </a:t>
            </a:r>
            <a:r>
              <a:rPr lang="en-US" dirty="0">
                <a:solidFill>
                  <a:schemeClr val="tx2">
                    <a:lumMod val="75000"/>
                  </a:schemeClr>
                </a:solidFill>
              </a:rPr>
              <a:t>implementation</a:t>
            </a:r>
            <a:r>
              <a:rPr lang="en-US" i="1" dirty="0">
                <a:solidFill>
                  <a:schemeClr val="tx2">
                    <a:lumMod val="75000"/>
                  </a:schemeClr>
                </a:solidFill>
              </a:rPr>
              <a:t> </a:t>
            </a:r>
            <a:r>
              <a:rPr lang="en-US" dirty="0"/>
              <a:t>phase</a:t>
            </a:r>
          </a:p>
          <a:p>
            <a:r>
              <a:rPr lang="en-US" dirty="0" smtClean="0"/>
              <a:t>Software construction includes</a:t>
            </a:r>
            <a:r>
              <a:rPr lang="en-US" dirty="0"/>
              <a:t>:</a:t>
            </a:r>
          </a:p>
          <a:p>
            <a:pPr lvl="1"/>
            <a:r>
              <a:rPr lang="en-US" dirty="0"/>
              <a:t>Internal method design</a:t>
            </a:r>
          </a:p>
          <a:p>
            <a:pPr lvl="1"/>
            <a:r>
              <a:rPr lang="en-US" dirty="0"/>
              <a:t>Writing </a:t>
            </a:r>
            <a:r>
              <a:rPr lang="en-US" dirty="0" smtClean="0"/>
              <a:t>the source code</a:t>
            </a:r>
            <a:endParaRPr lang="en-US" dirty="0"/>
          </a:p>
          <a:p>
            <a:pPr lvl="1"/>
            <a:r>
              <a:rPr lang="en-US" dirty="0"/>
              <a:t>Writing </a:t>
            </a:r>
            <a:r>
              <a:rPr lang="en-US" dirty="0" smtClean="0"/>
              <a:t>the unit </a:t>
            </a:r>
            <a:r>
              <a:rPr lang="en-US" dirty="0"/>
              <a:t>tests </a:t>
            </a:r>
            <a:r>
              <a:rPr lang="en-US" dirty="0" smtClean="0"/>
              <a:t>(optionally)</a:t>
            </a:r>
            <a:endParaRPr lang="en-US" dirty="0"/>
          </a:p>
          <a:p>
            <a:pPr lvl="1"/>
            <a:r>
              <a:rPr lang="en-US" dirty="0"/>
              <a:t>Testing and debugging</a:t>
            </a:r>
          </a:p>
          <a:p>
            <a:pPr lvl="1"/>
            <a:r>
              <a:rPr lang="en-US" dirty="0"/>
              <a:t>Integration</a:t>
            </a:r>
          </a:p>
        </p:txBody>
      </p:sp>
      <p:sp>
        <p:nvSpPr>
          <p:cNvPr id="520194" name="Rectangle 2"/>
          <p:cNvSpPr>
            <a:spLocks noGrp="1" noChangeArrowheads="1"/>
          </p:cNvSpPr>
          <p:nvPr>
            <p:ph type="title"/>
          </p:nvPr>
        </p:nvSpPr>
        <p:spPr/>
        <p:txBody>
          <a:bodyPr/>
          <a:lstStyle/>
          <a:p>
            <a:r>
              <a:rPr lang="en-US"/>
              <a:t>Software Construction</a:t>
            </a:r>
          </a:p>
        </p:txBody>
      </p:sp>
      <p:pic>
        <p:nvPicPr>
          <p:cNvPr id="41986" name="Picture 2" descr="https://www.acheckamerica.com/IndustrySolutions/SectionImgs/construction.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677596" y="3733800"/>
            <a:ext cx="3718236" cy="2466975"/>
          </a:xfrm>
          <a:prstGeom prst="roundRect">
            <a:avLst>
              <a:gd name="adj" fmla="val 5948"/>
            </a:avLst>
          </a:prstGeom>
          <a:noFill/>
          <a:ln>
            <a:solidFill>
              <a:schemeClr val="tx2">
                <a:lumMod val="40000"/>
                <a:lumOff val="60000"/>
                <a:alpha val="50000"/>
              </a:schemeClr>
            </a:solidFill>
          </a:ln>
        </p:spPr>
      </p:pic>
    </p:spTree>
    <p:extLst>
      <p:ext uri="{BB962C8B-B14F-4D97-AF65-F5344CB8AC3E}">
        <p14:creationId xmlns:p14="http://schemas.microsoft.com/office/powerpoint/2010/main" val="124768771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488451" name="Rectangle 3"/>
          <p:cNvSpPr>
            <a:spLocks noGrp="1" noChangeArrowheads="1"/>
          </p:cNvSpPr>
          <p:nvPr>
            <p:ph idx="1"/>
          </p:nvPr>
        </p:nvSpPr>
        <p:spPr>
          <a:noFill/>
          <a:ln/>
          <a:effectLst/>
        </p:spPr>
        <p:txBody>
          <a:bodyPr/>
          <a:lstStyle/>
          <a:p>
            <a:pPr>
              <a:lnSpc>
                <a:spcPct val="100000"/>
              </a:lnSpc>
            </a:pPr>
            <a:r>
              <a:rPr lang="en-US" dirty="0">
                <a:solidFill>
                  <a:schemeClr val="tx2">
                    <a:lumMod val="75000"/>
                  </a:schemeClr>
                </a:solidFill>
              </a:rPr>
              <a:t>Coding</a:t>
            </a:r>
            <a:r>
              <a:rPr lang="bg-BG" dirty="0">
                <a:solidFill>
                  <a:schemeClr val="tx2">
                    <a:lumMod val="75000"/>
                  </a:schemeClr>
                </a:solidFill>
              </a:rPr>
              <a:t> </a:t>
            </a:r>
            <a:r>
              <a:rPr lang="en-US" dirty="0"/>
              <a:t>is the process of writing the programming code (the source code)</a:t>
            </a:r>
            <a:endParaRPr lang="bg-BG" dirty="0"/>
          </a:p>
          <a:p>
            <a:pPr lvl="1">
              <a:lnSpc>
                <a:spcPct val="100000"/>
              </a:lnSpc>
            </a:pPr>
            <a:r>
              <a:rPr lang="en-US" dirty="0"/>
              <a:t>The code strictly follows the design</a:t>
            </a:r>
          </a:p>
          <a:p>
            <a:pPr lvl="1">
              <a:lnSpc>
                <a:spcPct val="100000"/>
              </a:lnSpc>
            </a:pPr>
            <a:r>
              <a:rPr lang="en-US" dirty="0"/>
              <a:t>Developers perform </a:t>
            </a:r>
            <a:r>
              <a:rPr lang="en-US" dirty="0">
                <a:solidFill>
                  <a:schemeClr val="accent5">
                    <a:lumMod val="20000"/>
                    <a:lumOff val="80000"/>
                  </a:schemeClr>
                </a:solidFill>
              </a:rPr>
              <a:t>internal method </a:t>
            </a:r>
            <a:r>
              <a:rPr lang="en-US" dirty="0" smtClean="0">
                <a:solidFill>
                  <a:schemeClr val="accent5">
                    <a:lumMod val="20000"/>
                    <a:lumOff val="80000"/>
                  </a:schemeClr>
                </a:solidFill>
              </a:rPr>
              <a:t>design </a:t>
            </a:r>
            <a:r>
              <a:rPr lang="en-US" dirty="0" smtClean="0"/>
              <a:t>as </a:t>
            </a:r>
            <a:r>
              <a:rPr lang="en-US" dirty="0"/>
              <a:t>part of coding</a:t>
            </a:r>
          </a:p>
          <a:p>
            <a:pPr>
              <a:lnSpc>
                <a:spcPct val="100000"/>
              </a:lnSpc>
            </a:pPr>
            <a:r>
              <a:rPr lang="en-US" dirty="0"/>
              <a:t>The </a:t>
            </a:r>
            <a:r>
              <a:rPr lang="en-US" dirty="0">
                <a:solidFill>
                  <a:schemeClr val="tx2">
                    <a:lumMod val="75000"/>
                  </a:schemeClr>
                </a:solidFill>
              </a:rPr>
              <a:t>source code </a:t>
            </a:r>
            <a:r>
              <a:rPr lang="en-US" dirty="0"/>
              <a:t>is the output </a:t>
            </a:r>
            <a:r>
              <a:rPr lang="en-US" dirty="0" smtClean="0"/>
              <a:t>of</a:t>
            </a:r>
            <a:br>
              <a:rPr lang="en-US" dirty="0" smtClean="0"/>
            </a:br>
            <a:r>
              <a:rPr lang="en-US" dirty="0" smtClean="0"/>
              <a:t>the </a:t>
            </a:r>
            <a:r>
              <a:rPr lang="en-US" dirty="0"/>
              <a:t>software construction process</a:t>
            </a:r>
          </a:p>
          <a:p>
            <a:pPr lvl="1">
              <a:lnSpc>
                <a:spcPct val="100000"/>
              </a:lnSpc>
            </a:pPr>
            <a:r>
              <a:rPr lang="en-US" dirty="0"/>
              <a:t>Written by developers</a:t>
            </a:r>
          </a:p>
          <a:p>
            <a:pPr lvl="1">
              <a:lnSpc>
                <a:spcPct val="100000"/>
              </a:lnSpc>
            </a:pPr>
            <a:r>
              <a:rPr lang="en-US" dirty="0"/>
              <a:t>Can include </a:t>
            </a:r>
            <a:r>
              <a:rPr lang="en-US" dirty="0">
                <a:solidFill>
                  <a:schemeClr val="tx2">
                    <a:lumMod val="75000"/>
                  </a:schemeClr>
                </a:solidFill>
              </a:rPr>
              <a:t>unit tests</a:t>
            </a:r>
          </a:p>
        </p:txBody>
      </p:sp>
      <p:sp>
        <p:nvSpPr>
          <p:cNvPr id="488450"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a:t>Writing the Code</a:t>
            </a:r>
          </a:p>
        </p:txBody>
      </p:sp>
      <p:pic>
        <p:nvPicPr>
          <p:cNvPr id="40962" name="Picture 2" descr="http://ts1.mm.bing.net/images/thumbnail.aspx?q=1423449851076&amp;id=d6e53335479bd174e3f86d6a5a3ec721&amp;url=http%3a%2f%2fwww.host-reg.co.uk%2fcoding.jpg"/>
          <p:cNvPicPr>
            <a:picLocks noChangeAspect="1" noChangeArrowheads="1"/>
          </p:cNvPicPr>
          <p:nvPr/>
        </p:nvPicPr>
        <p:blipFill>
          <a:blip r:embed="rId2" cstate="print">
            <a:lum contrast="10000"/>
            <a:extLst>
              <a:ext uri="{28A0092B-C50C-407E-A947-70E740481C1C}">
                <a14:useLocalDpi xmlns:a14="http://schemas.microsoft.com/office/drawing/2010/main"/>
              </a:ext>
            </a:extLst>
          </a:blip>
          <a:srcRect/>
          <a:stretch>
            <a:fillRect/>
          </a:stretch>
        </p:blipFill>
        <p:spPr bwMode="auto">
          <a:xfrm>
            <a:off x="9912078" y="4267200"/>
            <a:ext cx="1645922" cy="2079358"/>
          </a:xfrm>
          <a:prstGeom prst="roundRect">
            <a:avLst>
              <a:gd name="adj" fmla="val 11943"/>
            </a:avLst>
          </a:prstGeom>
          <a:noFill/>
          <a:ln w="12700">
            <a:solidFill>
              <a:schemeClr val="accent5">
                <a:lumMod val="40000"/>
                <a:lumOff val="60000"/>
                <a:alpha val="50000"/>
              </a:schemeClr>
            </a:solidFill>
          </a:ln>
        </p:spPr>
      </p:pic>
    </p:spTree>
    <p:extLst>
      <p:ext uri="{BB962C8B-B14F-4D97-AF65-F5344CB8AC3E}">
        <p14:creationId xmlns:p14="http://schemas.microsoft.com/office/powerpoint/2010/main" val="385942424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524291" name="Rectangle 3"/>
          <p:cNvSpPr>
            <a:spLocks noGrp="1" noChangeArrowheads="1"/>
          </p:cNvSpPr>
          <p:nvPr>
            <p:ph idx="1"/>
          </p:nvPr>
        </p:nvSpPr>
        <p:spPr>
          <a:noFill/>
          <a:ln/>
          <a:effectLst/>
        </p:spPr>
        <p:txBody>
          <a:bodyPr>
            <a:normAutofit lnSpcReduction="10000"/>
          </a:bodyPr>
          <a:lstStyle/>
          <a:p>
            <a:r>
              <a:rPr lang="en-US" dirty="0">
                <a:solidFill>
                  <a:schemeClr val="tx2">
                    <a:lumMod val="75000"/>
                  </a:schemeClr>
                </a:solidFill>
              </a:rPr>
              <a:t>Testing</a:t>
            </a:r>
            <a:r>
              <a:rPr lang="en-US" i="1" dirty="0">
                <a:solidFill>
                  <a:schemeClr val="tx2">
                    <a:lumMod val="75000"/>
                  </a:schemeClr>
                </a:solidFill>
              </a:rPr>
              <a:t> </a:t>
            </a:r>
            <a:r>
              <a:rPr lang="en-US" dirty="0"/>
              <a:t>checks whether the developed software conforms to the requirements</a:t>
            </a:r>
            <a:endParaRPr lang="bg-BG" dirty="0"/>
          </a:p>
          <a:p>
            <a:pPr lvl="1"/>
            <a:r>
              <a:rPr lang="en-US" dirty="0"/>
              <a:t>Aims to identify defects (bugs)</a:t>
            </a:r>
          </a:p>
          <a:p>
            <a:r>
              <a:rPr lang="en-US" dirty="0"/>
              <a:t>Developers test the code after </a:t>
            </a:r>
            <a:r>
              <a:rPr lang="en-US" dirty="0" smtClean="0"/>
              <a:t>writing </a:t>
            </a:r>
            <a:r>
              <a:rPr lang="en-US" dirty="0"/>
              <a:t>it</a:t>
            </a:r>
          </a:p>
          <a:p>
            <a:pPr lvl="1"/>
            <a:r>
              <a:rPr lang="en-US" dirty="0"/>
              <a:t>At least run it to see the results</a:t>
            </a:r>
            <a:endParaRPr lang="bg-BG" dirty="0"/>
          </a:p>
          <a:p>
            <a:pPr lvl="1"/>
            <a:r>
              <a:rPr lang="en-US" dirty="0">
                <a:solidFill>
                  <a:schemeClr val="accent5">
                    <a:lumMod val="20000"/>
                    <a:lumOff val="80000"/>
                  </a:schemeClr>
                </a:solidFill>
              </a:rPr>
              <a:t>Unit testing </a:t>
            </a:r>
            <a:r>
              <a:rPr lang="en-US" dirty="0" smtClean="0"/>
              <a:t>works better</a:t>
            </a:r>
            <a:endParaRPr lang="en-US" dirty="0"/>
          </a:p>
          <a:p>
            <a:pPr lvl="2"/>
            <a:r>
              <a:rPr lang="en-US" dirty="0"/>
              <a:t>Units tests </a:t>
            </a:r>
            <a:r>
              <a:rPr lang="en-US" dirty="0" smtClean="0"/>
              <a:t>are repeated </a:t>
            </a:r>
            <a:r>
              <a:rPr lang="en-US" dirty="0"/>
              <a:t>many times</a:t>
            </a:r>
          </a:p>
          <a:p>
            <a:r>
              <a:rPr lang="en-US" dirty="0"/>
              <a:t>System testing is done by </a:t>
            </a:r>
            <a:r>
              <a:rPr lang="en-US" dirty="0" smtClean="0"/>
              <a:t>the QA </a:t>
            </a:r>
            <a:r>
              <a:rPr lang="en-US" dirty="0"/>
              <a:t>engineers</a:t>
            </a:r>
          </a:p>
          <a:p>
            <a:pPr lvl="1"/>
            <a:r>
              <a:rPr lang="en-US" dirty="0"/>
              <a:t>Unit testing is done by developers</a:t>
            </a:r>
          </a:p>
        </p:txBody>
      </p:sp>
      <p:sp>
        <p:nvSpPr>
          <p:cNvPr id="524290"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Testing the Code</a:t>
            </a:r>
          </a:p>
        </p:txBody>
      </p:sp>
      <p:pic>
        <p:nvPicPr>
          <p:cNvPr id="39938" name="Picture 2" descr="http://www.lanzo.se/Datataker/datataker-filer/testing.jpe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14666" y="2286000"/>
            <a:ext cx="2128837" cy="1666047"/>
          </a:xfrm>
          <a:prstGeom prst="roundRect">
            <a:avLst>
              <a:gd name="adj" fmla="val 2860"/>
            </a:avLst>
          </a:prstGeom>
          <a:solidFill>
            <a:srgbClr val="FFFFFF">
              <a:shade val="85000"/>
            </a:srgbClr>
          </a:solidFill>
          <a:ln>
            <a:noFill/>
          </a:ln>
          <a:effectLst>
            <a:reflection blurRad="12700" stA="38000" endPos="28000" dist="5000" dir="5400000" sy="-100000" algn="bl" rotWithShape="0"/>
          </a:effectLst>
        </p:spPr>
      </p:pic>
      <p:pic>
        <p:nvPicPr>
          <p:cNvPr id="4098" name="Picture 2" descr="http://www.marviq.com/images/sized/bug-300x2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666" y="4559260"/>
            <a:ext cx="2128837" cy="1674686"/>
          </a:xfrm>
          <a:prstGeom prst="roundRect">
            <a:avLst>
              <a:gd name="adj" fmla="val 199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98631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28</a:t>
            </a:fld>
            <a:endParaRPr lang="en-US" dirty="0"/>
          </a:p>
        </p:txBody>
      </p:sp>
      <p:sp>
        <p:nvSpPr>
          <p:cNvPr id="525315" name="Rectangle 3"/>
          <p:cNvSpPr>
            <a:spLocks noGrp="1" noChangeArrowheads="1"/>
          </p:cNvSpPr>
          <p:nvPr>
            <p:ph idx="1"/>
          </p:nvPr>
        </p:nvSpPr>
        <p:spPr>
          <a:noFill/>
          <a:ln/>
          <a:effectLst/>
        </p:spPr>
        <p:txBody>
          <a:bodyPr/>
          <a:lstStyle/>
          <a:p>
            <a:pPr>
              <a:lnSpc>
                <a:spcPct val="100000"/>
              </a:lnSpc>
            </a:pPr>
            <a:r>
              <a:rPr lang="en-US" dirty="0">
                <a:solidFill>
                  <a:schemeClr val="tx2">
                    <a:lumMod val="75000"/>
                  </a:schemeClr>
                </a:solidFill>
              </a:rPr>
              <a:t>Debugging</a:t>
            </a:r>
            <a:r>
              <a:rPr lang="bg-BG" dirty="0">
                <a:solidFill>
                  <a:schemeClr val="tx2">
                    <a:lumMod val="75000"/>
                  </a:schemeClr>
                </a:solidFill>
              </a:rPr>
              <a:t> </a:t>
            </a:r>
            <a:r>
              <a:rPr lang="en-US" dirty="0"/>
              <a:t>aims to find the source of already identified defect and to fix it</a:t>
            </a:r>
          </a:p>
          <a:p>
            <a:pPr lvl="1">
              <a:lnSpc>
                <a:spcPct val="100000"/>
              </a:lnSpc>
            </a:pPr>
            <a:r>
              <a:rPr lang="en-US" dirty="0"/>
              <a:t>Performed by developers</a:t>
            </a:r>
          </a:p>
          <a:p>
            <a:pPr>
              <a:lnSpc>
                <a:spcPct val="100000"/>
              </a:lnSpc>
            </a:pPr>
            <a:r>
              <a:rPr lang="en-US" dirty="0"/>
              <a:t>Steps in debugging:</a:t>
            </a:r>
          </a:p>
          <a:p>
            <a:pPr lvl="1">
              <a:lnSpc>
                <a:spcPct val="100000"/>
              </a:lnSpc>
            </a:pPr>
            <a:r>
              <a:rPr lang="en-US" dirty="0"/>
              <a:t>Find the defect in the code</a:t>
            </a:r>
          </a:p>
          <a:p>
            <a:pPr lvl="2">
              <a:lnSpc>
                <a:spcPct val="100000"/>
              </a:lnSpc>
            </a:pPr>
            <a:r>
              <a:rPr lang="en-US" dirty="0"/>
              <a:t>Identify the source of the problem</a:t>
            </a:r>
          </a:p>
          <a:p>
            <a:pPr lvl="2">
              <a:lnSpc>
                <a:spcPct val="100000"/>
              </a:lnSpc>
            </a:pPr>
            <a:r>
              <a:rPr lang="en-US" dirty="0"/>
              <a:t>Identify the exact place in </a:t>
            </a:r>
            <a:r>
              <a:rPr lang="en-US" dirty="0" smtClean="0"/>
              <a:t>the code </a:t>
            </a:r>
            <a:r>
              <a:rPr lang="en-US" dirty="0"/>
              <a:t>causing it</a:t>
            </a:r>
          </a:p>
          <a:p>
            <a:pPr lvl="1">
              <a:lnSpc>
                <a:spcPct val="100000"/>
              </a:lnSpc>
            </a:pPr>
            <a:r>
              <a:rPr lang="en-US" dirty="0"/>
              <a:t>Fix the defect</a:t>
            </a:r>
          </a:p>
          <a:p>
            <a:pPr lvl="1">
              <a:lnSpc>
                <a:spcPct val="100000"/>
              </a:lnSpc>
            </a:pPr>
            <a:r>
              <a:rPr lang="en-US" dirty="0"/>
              <a:t>Test to check if the fix is </a:t>
            </a:r>
            <a:r>
              <a:rPr lang="en-US" dirty="0" smtClean="0"/>
              <a:t>working correctly</a:t>
            </a:r>
            <a:endParaRPr lang="en-US" dirty="0"/>
          </a:p>
        </p:txBody>
      </p:sp>
      <p:sp>
        <p:nvSpPr>
          <p:cNvPr id="525314"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Debugging</a:t>
            </a:r>
          </a:p>
        </p:txBody>
      </p:sp>
      <p:pic>
        <p:nvPicPr>
          <p:cNvPr id="38914" name="Picture 2" descr="http://z.about.com/d/paranormal/1/0/9/T/giant_bugs.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304212" y="2344326"/>
            <a:ext cx="2584369" cy="1591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0854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29</a:t>
            </a:fld>
            <a:endParaRPr lang="en-US" dirty="0"/>
          </a:p>
        </p:txBody>
      </p:sp>
      <p:sp>
        <p:nvSpPr>
          <p:cNvPr id="526339" name="Rectangle 3"/>
          <p:cNvSpPr>
            <a:spLocks noGrp="1" noChangeArrowheads="1"/>
          </p:cNvSpPr>
          <p:nvPr>
            <p:ph idx="1"/>
          </p:nvPr>
        </p:nvSpPr>
        <p:spPr>
          <a:noFill/>
          <a:ln/>
          <a:effectLst/>
        </p:spPr>
        <p:txBody>
          <a:bodyPr/>
          <a:lstStyle/>
          <a:p>
            <a:pPr>
              <a:lnSpc>
                <a:spcPct val="100000"/>
              </a:lnSpc>
            </a:pPr>
            <a:r>
              <a:rPr lang="en-US" dirty="0">
                <a:solidFill>
                  <a:schemeClr val="accent5">
                    <a:lumMod val="20000"/>
                    <a:lumOff val="80000"/>
                  </a:schemeClr>
                </a:solidFill>
              </a:rPr>
              <a:t>Integration</a:t>
            </a:r>
            <a:r>
              <a:rPr lang="en-US" dirty="0"/>
              <a:t> is putting all pieces together</a:t>
            </a:r>
          </a:p>
          <a:p>
            <a:pPr lvl="1">
              <a:lnSpc>
                <a:spcPct val="100000"/>
              </a:lnSpc>
            </a:pPr>
            <a:r>
              <a:rPr lang="en-US" dirty="0"/>
              <a:t>Compile, run and deploy the modules as </a:t>
            </a:r>
            <a:r>
              <a:rPr lang="en-US" dirty="0" smtClean="0"/>
              <a:t>a single </a:t>
            </a:r>
            <a:r>
              <a:rPr lang="en-US" dirty="0"/>
              <a:t>system</a:t>
            </a:r>
          </a:p>
          <a:p>
            <a:pPr lvl="1">
              <a:lnSpc>
                <a:spcPct val="100000"/>
              </a:lnSpc>
            </a:pPr>
            <a:r>
              <a:rPr lang="en-US" dirty="0"/>
              <a:t>Test to identify defects</a:t>
            </a:r>
          </a:p>
          <a:p>
            <a:pPr>
              <a:lnSpc>
                <a:spcPct val="100000"/>
              </a:lnSpc>
            </a:pPr>
            <a:r>
              <a:rPr lang="en-US" dirty="0"/>
              <a:t>Integration strategies</a:t>
            </a:r>
          </a:p>
          <a:p>
            <a:pPr lvl="1">
              <a:lnSpc>
                <a:spcPct val="100000"/>
              </a:lnSpc>
            </a:pPr>
            <a:r>
              <a:rPr lang="en-US" dirty="0"/>
              <a:t>Big bang, top-down </a:t>
            </a:r>
            <a:r>
              <a:rPr lang="en-US" dirty="0" smtClean="0"/>
              <a:t>and bottom-up</a:t>
            </a:r>
          </a:p>
          <a:p>
            <a:pPr lvl="1">
              <a:lnSpc>
                <a:spcPct val="100000"/>
              </a:lnSpc>
            </a:pPr>
            <a:r>
              <a:rPr lang="en-US" dirty="0" smtClean="0"/>
              <a:t>Continuous integration (CI)</a:t>
            </a:r>
            <a:endParaRPr lang="en-US" dirty="0"/>
          </a:p>
        </p:txBody>
      </p:sp>
      <p:sp>
        <p:nvSpPr>
          <p:cNvPr id="526338"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sz="4200" smtClean="0"/>
              <a:t>Software Integration</a:t>
            </a:r>
            <a:endParaRPr lang="en-US" sz="4200" dirty="0"/>
          </a:p>
        </p:txBody>
      </p:sp>
      <p:pic>
        <p:nvPicPr>
          <p:cNvPr id="37890" name="Picture 2" descr="https://www.nmi.com/images/Graphic_Integration3.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13812" y="3200400"/>
            <a:ext cx="2395927" cy="2967506"/>
          </a:xfrm>
          <a:prstGeom prst="roundRect">
            <a:avLst>
              <a:gd name="adj" fmla="val 11356"/>
            </a:avLst>
          </a:prstGeom>
          <a:noFill/>
        </p:spPr>
      </p:pic>
    </p:spTree>
    <p:extLst>
      <p:ext uri="{BB962C8B-B14F-4D97-AF65-F5344CB8AC3E}">
        <p14:creationId xmlns:p14="http://schemas.microsoft.com/office/powerpoint/2010/main" val="15608337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www.highrely.com/assets/Software_Test_Web.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22612" y="1295400"/>
            <a:ext cx="5867400" cy="2832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4898" name="Rectangle 2"/>
          <p:cNvSpPr>
            <a:spLocks noGrp="1" noChangeArrowheads="1"/>
          </p:cNvSpPr>
          <p:nvPr>
            <p:ph type="title"/>
          </p:nvPr>
        </p:nvSpPr>
        <p:spPr>
          <a:xfrm>
            <a:off x="1446212" y="4724400"/>
            <a:ext cx="8938472" cy="820600"/>
          </a:xfrm>
        </p:spPr>
        <p:txBody>
          <a:bodyPr/>
          <a:lstStyle/>
          <a:p>
            <a:pPr>
              <a:lnSpc>
                <a:spcPct val="100000"/>
              </a:lnSpc>
              <a:spcBef>
                <a:spcPct val="40000"/>
              </a:spcBef>
            </a:pPr>
            <a:r>
              <a:rPr lang="en-US" dirty="0"/>
              <a:t>Software Engineering</a:t>
            </a:r>
            <a:endParaRPr lang="bg-BG" dirty="0"/>
          </a:p>
        </p:txBody>
      </p:sp>
      <p:sp>
        <p:nvSpPr>
          <p:cNvPr id="2" name="Text Placeholder 1"/>
          <p:cNvSpPr>
            <a:spLocks noGrp="1"/>
          </p:cNvSpPr>
          <p:nvPr>
            <p:ph type="body" idx="1"/>
          </p:nvPr>
        </p:nvSpPr>
        <p:spPr>
          <a:xfrm>
            <a:off x="631084" y="5631727"/>
            <a:ext cx="10568728" cy="692873"/>
          </a:xfrm>
        </p:spPr>
        <p:txBody>
          <a:bodyPr/>
          <a:lstStyle/>
          <a:p>
            <a:r>
              <a:rPr lang="en-US" dirty="0"/>
              <a:t>Requirements, Design, Construction, </a:t>
            </a:r>
            <a:r>
              <a:rPr lang="en-US" dirty="0" smtClean="0"/>
              <a:t>Testing</a:t>
            </a:r>
            <a:endParaRPr lang="en-US" dirty="0"/>
          </a:p>
        </p:txBody>
      </p:sp>
    </p:spTree>
    <p:extLst>
      <p:ext uri="{BB962C8B-B14F-4D97-AF65-F5344CB8AC3E}">
        <p14:creationId xmlns:p14="http://schemas.microsoft.com/office/powerpoint/2010/main" val="9515934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30</a:t>
            </a:fld>
            <a:endParaRPr lang="en-US" dirty="0"/>
          </a:p>
        </p:txBody>
      </p:sp>
      <p:sp>
        <p:nvSpPr>
          <p:cNvPr id="522243" name="Rectangle 3"/>
          <p:cNvSpPr>
            <a:spLocks noGrp="1" noChangeArrowheads="1"/>
          </p:cNvSpPr>
          <p:nvPr>
            <p:ph idx="1"/>
          </p:nvPr>
        </p:nvSpPr>
        <p:spPr>
          <a:noFill/>
          <a:ln/>
          <a:effectLst/>
        </p:spPr>
        <p:txBody>
          <a:bodyPr>
            <a:normAutofit/>
          </a:bodyPr>
          <a:lstStyle/>
          <a:p>
            <a:pPr>
              <a:lnSpc>
                <a:spcPct val="100000"/>
              </a:lnSpc>
            </a:pPr>
            <a:r>
              <a:rPr lang="en-US" dirty="0"/>
              <a:t>Inexperienced developers consider coding the core of development</a:t>
            </a:r>
          </a:p>
          <a:p>
            <a:pPr lvl="1">
              <a:lnSpc>
                <a:spcPct val="100000"/>
              </a:lnSpc>
            </a:pPr>
            <a:r>
              <a:rPr lang="en-US" dirty="0"/>
              <a:t>In most projects </a:t>
            </a:r>
            <a:r>
              <a:rPr lang="en-US" dirty="0">
                <a:solidFill>
                  <a:schemeClr val="tx2">
                    <a:lumMod val="75000"/>
                  </a:schemeClr>
                </a:solidFill>
              </a:rPr>
              <a:t>coding is only </a:t>
            </a:r>
            <a:r>
              <a:rPr lang="en-US" dirty="0">
                <a:solidFill>
                  <a:schemeClr val="tx2">
                    <a:lumMod val="75000"/>
                  </a:schemeClr>
                </a:solidFill>
                <a:latin typeface="Consolas" pitchFamily="49" charset="0"/>
                <a:cs typeface="Consolas" pitchFamily="49" charset="0"/>
              </a:rPr>
              <a:t>20</a:t>
            </a:r>
            <a:r>
              <a:rPr lang="en-US" dirty="0">
                <a:solidFill>
                  <a:schemeClr val="tx2">
                    <a:lumMod val="75000"/>
                  </a:schemeClr>
                </a:solidFill>
              </a:rPr>
              <a:t>% of the project activities</a:t>
            </a:r>
            <a:r>
              <a:rPr lang="en-US" dirty="0"/>
              <a:t>!</a:t>
            </a:r>
          </a:p>
          <a:p>
            <a:pPr lvl="1">
              <a:lnSpc>
                <a:spcPct val="100000"/>
              </a:lnSpc>
            </a:pPr>
            <a:r>
              <a:rPr lang="en-US" dirty="0"/>
              <a:t>The important decisions are taken during the requirements analysis and design</a:t>
            </a:r>
          </a:p>
          <a:p>
            <a:pPr lvl="1">
              <a:lnSpc>
                <a:spcPct val="100000"/>
              </a:lnSpc>
            </a:pPr>
            <a:r>
              <a:rPr lang="en-US" dirty="0"/>
              <a:t>Documentation, testing, integration, maintenance, etc. are often disparaged</a:t>
            </a:r>
          </a:p>
          <a:p>
            <a:pPr>
              <a:lnSpc>
                <a:spcPct val="100000"/>
              </a:lnSpc>
            </a:pPr>
            <a:r>
              <a:rPr lang="en-US" dirty="0"/>
              <a:t>Software engineering is not just coding!</a:t>
            </a:r>
          </a:p>
          <a:p>
            <a:pPr lvl="1">
              <a:lnSpc>
                <a:spcPct val="100000"/>
              </a:lnSpc>
            </a:pPr>
            <a:r>
              <a:rPr lang="en-US" dirty="0">
                <a:solidFill>
                  <a:schemeClr val="accent5">
                    <a:lumMod val="20000"/>
                    <a:lumOff val="80000"/>
                  </a:schemeClr>
                </a:solidFill>
              </a:rPr>
              <a:t>Programmer </a:t>
            </a:r>
            <a:r>
              <a:rPr lang="en-US" dirty="0"/>
              <a:t>!= </a:t>
            </a:r>
            <a:r>
              <a:rPr lang="en-US" dirty="0">
                <a:solidFill>
                  <a:schemeClr val="accent5">
                    <a:lumMod val="20000"/>
                    <a:lumOff val="80000"/>
                  </a:schemeClr>
                </a:solidFill>
              </a:rPr>
              <a:t>software engineer</a:t>
            </a:r>
          </a:p>
        </p:txBody>
      </p:sp>
      <p:sp>
        <p:nvSpPr>
          <p:cNvPr id="522242"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Coding != Software Engineering</a:t>
            </a:r>
          </a:p>
        </p:txBody>
      </p:sp>
    </p:spTree>
    <p:extLst>
      <p:ext uri="{BB962C8B-B14F-4D97-AF65-F5344CB8AC3E}">
        <p14:creationId xmlns:p14="http://schemas.microsoft.com/office/powerpoint/2010/main" val="276436826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www.mideastsolutions.com/images/software_method.g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68244" y="1032952"/>
            <a:ext cx="4107368" cy="4107374"/>
          </a:xfrm>
          <a:prstGeom prst="roundRect">
            <a:avLst>
              <a:gd name="adj" fmla="val 2827"/>
            </a:avLst>
          </a:prstGeom>
          <a:solidFill>
            <a:srgbClr val="FFFFFF">
              <a:shade val="85000"/>
            </a:srgbClr>
          </a:solidFill>
          <a:ln>
            <a:noFill/>
          </a:ln>
          <a:effectLst/>
        </p:spPr>
      </p:pic>
      <p:sp>
        <p:nvSpPr>
          <p:cNvPr id="492546" name="Rectangle 2"/>
          <p:cNvSpPr>
            <a:spLocks noGrp="1" noChangeArrowheads="1"/>
          </p:cNvSpPr>
          <p:nvPr>
            <p:ph type="ctrTitle"/>
          </p:nvPr>
        </p:nvSpPr>
        <p:spPr>
          <a:xfrm>
            <a:off x="465138" y="5420900"/>
            <a:ext cx="11115674" cy="903700"/>
          </a:xfrm>
        </p:spPr>
        <p:txBody>
          <a:bodyPr/>
          <a:lstStyle/>
          <a:p>
            <a:pPr>
              <a:lnSpc>
                <a:spcPct val="100000"/>
              </a:lnSpc>
              <a:spcBef>
                <a:spcPct val="40000"/>
              </a:spcBef>
            </a:pPr>
            <a:r>
              <a:rPr lang="en-US" dirty="0" smtClean="0"/>
              <a:t>Software Quality Assurance (QA)</a:t>
            </a:r>
            <a:endParaRPr lang="bg-BG" dirty="0"/>
          </a:p>
        </p:txBody>
      </p:sp>
    </p:spTree>
    <p:extLst>
      <p:ext uri="{BB962C8B-B14F-4D97-AF65-F5344CB8AC3E}">
        <p14:creationId xmlns:p14="http://schemas.microsoft.com/office/powerpoint/2010/main" val="390207262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494595" name="Rectangle 3"/>
          <p:cNvSpPr>
            <a:spLocks noGrp="1" noChangeArrowheads="1"/>
          </p:cNvSpPr>
          <p:nvPr>
            <p:ph idx="1"/>
          </p:nvPr>
        </p:nvSpPr>
        <p:spPr>
          <a:noFill/>
          <a:ln/>
          <a:effectLst/>
        </p:spPr>
        <p:txBody>
          <a:bodyPr>
            <a:normAutofit/>
          </a:bodyPr>
          <a:lstStyle/>
          <a:p>
            <a:r>
              <a:rPr lang="en-US" sz="3500" dirty="0"/>
              <a:t>What is </a:t>
            </a:r>
            <a:r>
              <a:rPr lang="en-US" sz="3500" dirty="0">
                <a:solidFill>
                  <a:schemeClr val="tx2">
                    <a:lumMod val="75000"/>
                  </a:schemeClr>
                </a:solidFill>
              </a:rPr>
              <a:t>software </a:t>
            </a:r>
            <a:r>
              <a:rPr lang="en-US" sz="3500" dirty="0" smtClean="0">
                <a:solidFill>
                  <a:schemeClr val="tx2">
                    <a:lumMod val="75000"/>
                  </a:schemeClr>
                </a:solidFill>
              </a:rPr>
              <a:t>quality assurance (QA)</a:t>
            </a:r>
            <a:r>
              <a:rPr lang="en-US" sz="3500" dirty="0" smtClean="0"/>
              <a:t>?</a:t>
            </a:r>
            <a:endParaRPr lang="en-US" sz="3500" dirty="0"/>
          </a:p>
          <a:p>
            <a:pPr lvl="1"/>
            <a:r>
              <a:rPr lang="en-US" dirty="0" smtClean="0"/>
              <a:t>Ensures quality of the software and the development process</a:t>
            </a:r>
            <a:endParaRPr lang="en-US" dirty="0"/>
          </a:p>
          <a:p>
            <a:pPr lvl="1"/>
            <a:r>
              <a:rPr lang="en-US" dirty="0"/>
              <a:t>Performed by the </a:t>
            </a:r>
            <a:r>
              <a:rPr lang="en-US" dirty="0" smtClean="0"/>
              <a:t>Quality </a:t>
            </a:r>
            <a:r>
              <a:rPr lang="en-US" dirty="0"/>
              <a:t>Assurance Engineers (</a:t>
            </a:r>
            <a:r>
              <a:rPr lang="en-US" dirty="0" smtClean="0"/>
              <a:t>QA engineers)</a:t>
            </a:r>
            <a:endParaRPr lang="en-US" dirty="0"/>
          </a:p>
          <a:p>
            <a:r>
              <a:rPr lang="en-US" dirty="0"/>
              <a:t>Two approaches:</a:t>
            </a:r>
          </a:p>
          <a:p>
            <a:pPr lvl="1"/>
            <a:r>
              <a:rPr lang="en-US" dirty="0" smtClean="0">
                <a:solidFill>
                  <a:schemeClr val="tx2">
                    <a:lumMod val="75000"/>
                  </a:schemeClr>
                </a:solidFill>
              </a:rPr>
              <a:t>Testing</a:t>
            </a:r>
            <a:r>
              <a:rPr lang="en-US" dirty="0" smtClean="0"/>
              <a:t> (manual and automated)</a:t>
            </a:r>
          </a:p>
          <a:p>
            <a:pPr lvl="1"/>
            <a:r>
              <a:rPr lang="en-US" dirty="0" smtClean="0"/>
              <a:t>Formal </a:t>
            </a:r>
            <a:r>
              <a:rPr lang="en-US" dirty="0">
                <a:solidFill>
                  <a:schemeClr val="tx2">
                    <a:lumMod val="75000"/>
                  </a:schemeClr>
                </a:solidFill>
              </a:rPr>
              <a:t>reviews </a:t>
            </a:r>
            <a:r>
              <a:rPr lang="en-US" dirty="0"/>
              <a:t>and </a:t>
            </a:r>
            <a:r>
              <a:rPr lang="en-US" dirty="0">
                <a:solidFill>
                  <a:schemeClr val="tx2">
                    <a:lumMod val="75000"/>
                  </a:schemeClr>
                </a:solidFill>
              </a:rPr>
              <a:t>inspections</a:t>
            </a:r>
          </a:p>
          <a:p>
            <a:r>
              <a:rPr lang="en-US" dirty="0" smtClean="0"/>
              <a:t>Cannot </a:t>
            </a:r>
            <a:r>
              <a:rPr lang="en-US" dirty="0"/>
              <a:t>certify absence of defects!</a:t>
            </a:r>
          </a:p>
          <a:p>
            <a:pPr lvl="1"/>
            <a:r>
              <a:rPr lang="en-US" dirty="0"/>
              <a:t>Can only decrease their rates</a:t>
            </a:r>
          </a:p>
        </p:txBody>
      </p:sp>
      <p:sp>
        <p:nvSpPr>
          <p:cNvPr id="494594"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smtClean="0"/>
              <a:t>Software Quality Assurance (QA)</a:t>
            </a:r>
            <a:endParaRPr lang="en-US" dirty="0"/>
          </a:p>
        </p:txBody>
      </p:sp>
      <p:pic>
        <p:nvPicPr>
          <p:cNvPr id="2050" name="Picture 2" descr="http://s.developers.org.ua/img/announces/300_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012" y="3491744"/>
            <a:ext cx="3688242" cy="2766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55577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495619" name="Rectangle 3"/>
          <p:cNvSpPr>
            <a:spLocks noGrp="1" noChangeArrowheads="1"/>
          </p:cNvSpPr>
          <p:nvPr>
            <p:ph idx="1"/>
          </p:nvPr>
        </p:nvSpPr>
        <p:spPr>
          <a:noFill/>
          <a:ln/>
          <a:effectLst/>
        </p:spPr>
        <p:txBody>
          <a:bodyPr/>
          <a:lstStyle/>
          <a:p>
            <a:pPr>
              <a:lnSpc>
                <a:spcPct val="100000"/>
              </a:lnSpc>
            </a:pPr>
            <a:r>
              <a:rPr lang="en-US" dirty="0">
                <a:solidFill>
                  <a:schemeClr val="tx2">
                    <a:lumMod val="75000"/>
                  </a:schemeClr>
                </a:solidFill>
              </a:rPr>
              <a:t>Testing</a:t>
            </a:r>
            <a:r>
              <a:rPr lang="en-US" i="1" dirty="0">
                <a:solidFill>
                  <a:schemeClr val="tx2">
                    <a:lumMod val="75000"/>
                  </a:schemeClr>
                </a:solidFill>
              </a:rPr>
              <a:t> </a:t>
            </a:r>
            <a:r>
              <a:rPr lang="en-US" dirty="0"/>
              <a:t>checks whether the developed software conforms to the requirements</a:t>
            </a:r>
            <a:endParaRPr lang="bg-BG" i="1" dirty="0"/>
          </a:p>
          <a:p>
            <a:pPr>
              <a:lnSpc>
                <a:spcPct val="100000"/>
              </a:lnSpc>
            </a:pPr>
            <a:r>
              <a:rPr lang="en-US" dirty="0"/>
              <a:t>Testing aims to find defects (bugs)</a:t>
            </a:r>
            <a:endParaRPr lang="bg-BG" dirty="0"/>
          </a:p>
          <a:p>
            <a:pPr lvl="1">
              <a:lnSpc>
                <a:spcPct val="100000"/>
              </a:lnSpc>
            </a:pPr>
            <a:r>
              <a:rPr lang="bg-BG" dirty="0">
                <a:solidFill>
                  <a:schemeClr val="tx2">
                    <a:lumMod val="75000"/>
                  </a:schemeClr>
                </a:solidFill>
              </a:rPr>
              <a:t>Black-box</a:t>
            </a:r>
            <a:r>
              <a:rPr lang="bg-BG" dirty="0"/>
              <a:t> </a:t>
            </a:r>
            <a:r>
              <a:rPr lang="en-US" dirty="0"/>
              <a:t>and</a:t>
            </a:r>
            <a:r>
              <a:rPr lang="bg-BG" dirty="0"/>
              <a:t> </a:t>
            </a:r>
            <a:r>
              <a:rPr lang="bg-BG" dirty="0">
                <a:solidFill>
                  <a:schemeClr val="tx2">
                    <a:lumMod val="75000"/>
                  </a:schemeClr>
                </a:solidFill>
              </a:rPr>
              <a:t>white-box </a:t>
            </a:r>
            <a:r>
              <a:rPr lang="en-US" dirty="0">
                <a:solidFill>
                  <a:schemeClr val="tx2">
                    <a:lumMod val="75000"/>
                  </a:schemeClr>
                </a:solidFill>
              </a:rPr>
              <a:t>tests</a:t>
            </a:r>
            <a:endParaRPr lang="bg-BG" dirty="0">
              <a:solidFill>
                <a:schemeClr val="tx2">
                  <a:lumMod val="75000"/>
                </a:schemeClr>
              </a:solidFill>
            </a:endParaRPr>
          </a:p>
          <a:p>
            <a:pPr lvl="1">
              <a:lnSpc>
                <a:spcPct val="100000"/>
              </a:lnSpc>
            </a:pPr>
            <a:r>
              <a:rPr lang="en-US" dirty="0"/>
              <a:t>Unit tests, integration </a:t>
            </a:r>
            <a:r>
              <a:rPr lang="en-US" dirty="0"/>
              <a:t>tests, s</a:t>
            </a:r>
            <a:r>
              <a:rPr lang="en-US" dirty="0" smtClean="0"/>
              <a:t>ystem </a:t>
            </a:r>
            <a:r>
              <a:rPr lang="en-US" dirty="0"/>
              <a:t>tests, acceptance tests</a:t>
            </a:r>
          </a:p>
          <a:p>
            <a:pPr lvl="1">
              <a:lnSpc>
                <a:spcPct val="100000"/>
              </a:lnSpc>
            </a:pPr>
            <a:r>
              <a:rPr lang="en-US" dirty="0"/>
              <a:t>Stress </a:t>
            </a:r>
            <a:r>
              <a:rPr lang="en-US" dirty="0" smtClean="0"/>
              <a:t>tests and </a:t>
            </a:r>
            <a:r>
              <a:rPr lang="en-US" dirty="0"/>
              <a:t>load </a:t>
            </a:r>
            <a:r>
              <a:rPr lang="en-US" dirty="0" smtClean="0"/>
              <a:t>tests</a:t>
            </a:r>
          </a:p>
          <a:p>
            <a:pPr lvl="1">
              <a:lnSpc>
                <a:spcPct val="100000"/>
              </a:lnSpc>
            </a:pPr>
            <a:r>
              <a:rPr lang="en-US" dirty="0" smtClean="0"/>
              <a:t>Regression </a:t>
            </a:r>
            <a:r>
              <a:rPr lang="en-US" dirty="0"/>
              <a:t>tests</a:t>
            </a:r>
            <a:endParaRPr lang="en-US" dirty="0"/>
          </a:p>
          <a:p>
            <a:pPr lvl="1">
              <a:lnSpc>
                <a:spcPct val="100000"/>
              </a:lnSpc>
            </a:pPr>
            <a:r>
              <a:rPr lang="en-US" dirty="0"/>
              <a:t>Tester engineers can use </a:t>
            </a:r>
            <a:r>
              <a:rPr lang="en-US" dirty="0">
                <a:solidFill>
                  <a:schemeClr val="tx2">
                    <a:lumMod val="75000"/>
                  </a:schemeClr>
                </a:solidFill>
              </a:rPr>
              <a:t>automated test tools </a:t>
            </a:r>
            <a:r>
              <a:rPr lang="en-US" dirty="0">
                <a:sym typeface="Wingdings" pitchFamily="2" charset="2"/>
              </a:rPr>
              <a:t>to record and execute </a:t>
            </a:r>
            <a:r>
              <a:rPr lang="en-US" dirty="0" smtClean="0">
                <a:sym typeface="Wingdings" pitchFamily="2" charset="2"/>
              </a:rPr>
              <a:t>tests</a:t>
            </a:r>
            <a:endParaRPr lang="en-US" dirty="0"/>
          </a:p>
        </p:txBody>
      </p:sp>
      <p:sp>
        <p:nvSpPr>
          <p:cNvPr id="495618"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a:t>Software Testing</a:t>
            </a:r>
          </a:p>
        </p:txBody>
      </p:sp>
    </p:spTree>
    <p:extLst>
      <p:ext uri="{BB962C8B-B14F-4D97-AF65-F5344CB8AC3E}">
        <p14:creationId xmlns:p14="http://schemas.microsoft.com/office/powerpoint/2010/main" val="4006043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527363" name="Rectangle 3"/>
          <p:cNvSpPr>
            <a:spLocks noGrp="1" noChangeArrowheads="1"/>
          </p:cNvSpPr>
          <p:nvPr>
            <p:ph idx="1"/>
          </p:nvPr>
        </p:nvSpPr>
        <p:spPr/>
        <p:txBody>
          <a:bodyPr>
            <a:normAutofit/>
          </a:bodyPr>
          <a:lstStyle/>
          <a:p>
            <a:pPr>
              <a:lnSpc>
                <a:spcPct val="100000"/>
              </a:lnSpc>
            </a:pPr>
            <a:r>
              <a:rPr lang="en-US" dirty="0"/>
              <a:t>Test planning</a:t>
            </a:r>
          </a:p>
          <a:p>
            <a:pPr lvl="1">
              <a:lnSpc>
                <a:spcPct val="100000"/>
              </a:lnSpc>
            </a:pPr>
            <a:r>
              <a:rPr lang="en-US" dirty="0"/>
              <a:t>Establish test strategy and test plan</a:t>
            </a:r>
          </a:p>
          <a:p>
            <a:pPr lvl="1">
              <a:lnSpc>
                <a:spcPct val="100000"/>
              </a:lnSpc>
            </a:pPr>
            <a:r>
              <a:rPr lang="en-US" dirty="0"/>
              <a:t>During requirements and design phases</a:t>
            </a:r>
          </a:p>
          <a:p>
            <a:pPr>
              <a:lnSpc>
                <a:spcPct val="100000"/>
              </a:lnSpc>
            </a:pPr>
            <a:r>
              <a:rPr lang="en-US" dirty="0"/>
              <a:t>Test development</a:t>
            </a:r>
          </a:p>
          <a:p>
            <a:pPr lvl="1">
              <a:lnSpc>
                <a:spcPct val="100000"/>
              </a:lnSpc>
            </a:pPr>
            <a:r>
              <a:rPr lang="en-US" dirty="0"/>
              <a:t>Test procedures, test </a:t>
            </a:r>
            <a:r>
              <a:rPr lang="en-US" dirty="0" smtClean="0"/>
              <a:t>scenarios, test </a:t>
            </a:r>
            <a:r>
              <a:rPr lang="en-US" dirty="0"/>
              <a:t>cases, test scripts</a:t>
            </a:r>
          </a:p>
          <a:p>
            <a:pPr>
              <a:lnSpc>
                <a:spcPct val="100000"/>
              </a:lnSpc>
            </a:pPr>
            <a:r>
              <a:rPr lang="en-US" dirty="0"/>
              <a:t>Test execution</a:t>
            </a:r>
          </a:p>
          <a:p>
            <a:pPr>
              <a:lnSpc>
                <a:spcPct val="100000"/>
              </a:lnSpc>
            </a:pPr>
            <a:r>
              <a:rPr lang="en-US" dirty="0"/>
              <a:t>Test reporting</a:t>
            </a:r>
          </a:p>
          <a:p>
            <a:pPr>
              <a:lnSpc>
                <a:spcPct val="100000"/>
              </a:lnSpc>
            </a:pPr>
            <a:r>
              <a:rPr lang="en-US" dirty="0"/>
              <a:t>Retesting the defects</a:t>
            </a:r>
          </a:p>
        </p:txBody>
      </p:sp>
      <p:sp>
        <p:nvSpPr>
          <p:cNvPr id="527362" name="Rectangle 2"/>
          <p:cNvSpPr>
            <a:spLocks noGrp="1" noChangeArrowheads="1"/>
          </p:cNvSpPr>
          <p:nvPr>
            <p:ph type="title"/>
          </p:nvPr>
        </p:nvSpPr>
        <p:spPr/>
        <p:txBody>
          <a:bodyPr/>
          <a:lstStyle/>
          <a:p>
            <a:r>
              <a:rPr lang="en-US"/>
              <a:t>Software Testing Process</a:t>
            </a:r>
          </a:p>
        </p:txBody>
      </p:sp>
      <p:pic>
        <p:nvPicPr>
          <p:cNvPr id="3" name="Picture 2"/>
          <p:cNvPicPr>
            <a:picLocks noChangeAspect="1"/>
          </p:cNvPicPr>
          <p:nvPr/>
        </p:nvPicPr>
        <p:blipFill>
          <a:blip r:embed="rId2"/>
          <a:stretch>
            <a:fillRect/>
          </a:stretch>
        </p:blipFill>
        <p:spPr>
          <a:xfrm>
            <a:off x="8773532" y="1295400"/>
            <a:ext cx="2731080" cy="2317892"/>
          </a:xfrm>
          <a:prstGeom prst="rect">
            <a:avLst/>
          </a:prstGeom>
        </p:spPr>
      </p:pic>
      <p:pic>
        <p:nvPicPr>
          <p:cNvPr id="4" name="Picture 3"/>
          <p:cNvPicPr>
            <a:picLocks noChangeAspect="1"/>
          </p:cNvPicPr>
          <p:nvPr/>
        </p:nvPicPr>
        <p:blipFill>
          <a:blip r:embed="rId3"/>
          <a:stretch>
            <a:fillRect/>
          </a:stretch>
        </p:blipFill>
        <p:spPr>
          <a:xfrm>
            <a:off x="9087217" y="4648200"/>
            <a:ext cx="2103710" cy="1639952"/>
          </a:xfrm>
          <a:prstGeom prst="roundRect">
            <a:avLst>
              <a:gd name="adj" fmla="val 2520"/>
            </a:avLst>
          </a:prstGeom>
        </p:spPr>
      </p:pic>
    </p:spTree>
    <p:extLst>
      <p:ext uri="{BB962C8B-B14F-4D97-AF65-F5344CB8AC3E}">
        <p14:creationId xmlns:p14="http://schemas.microsoft.com/office/powerpoint/2010/main" val="338937240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496643" name="Rectangle 3"/>
          <p:cNvSpPr>
            <a:spLocks noGrp="1" noChangeArrowheads="1"/>
          </p:cNvSpPr>
          <p:nvPr>
            <p:ph idx="1"/>
          </p:nvPr>
        </p:nvSpPr>
        <p:spPr/>
        <p:txBody>
          <a:bodyPr/>
          <a:lstStyle/>
          <a:p>
            <a:pPr>
              <a:lnSpc>
                <a:spcPct val="100000"/>
              </a:lnSpc>
            </a:pPr>
            <a:r>
              <a:rPr lang="en-US" dirty="0"/>
              <a:t>The </a:t>
            </a:r>
            <a:r>
              <a:rPr lang="en-US" dirty="0">
                <a:solidFill>
                  <a:schemeClr val="tx2">
                    <a:lumMod val="75000"/>
                  </a:schemeClr>
                </a:solidFill>
              </a:rPr>
              <a:t>test plan </a:t>
            </a:r>
            <a:r>
              <a:rPr lang="en-US" dirty="0"/>
              <a:t>is a formal document that describes how tests will be performed</a:t>
            </a:r>
          </a:p>
          <a:p>
            <a:pPr lvl="1">
              <a:lnSpc>
                <a:spcPct val="100000"/>
              </a:lnSpc>
            </a:pPr>
            <a:r>
              <a:rPr lang="en-US" dirty="0"/>
              <a:t>List of test activities to be performed to ensure meeting the requirements</a:t>
            </a:r>
          </a:p>
          <a:p>
            <a:pPr lvl="1">
              <a:lnSpc>
                <a:spcPct val="100000"/>
              </a:lnSpc>
            </a:pPr>
            <a:r>
              <a:rPr lang="en-US" dirty="0"/>
              <a:t>Features to be tested, testing approach, schedule, acceptance criteria</a:t>
            </a:r>
          </a:p>
          <a:p>
            <a:pPr>
              <a:lnSpc>
                <a:spcPct val="100000"/>
              </a:lnSpc>
            </a:pPr>
            <a:r>
              <a:rPr lang="en-US" dirty="0"/>
              <a:t>Test scenarios and test cases</a:t>
            </a:r>
          </a:p>
          <a:p>
            <a:pPr lvl="1">
              <a:lnSpc>
                <a:spcPct val="100000"/>
              </a:lnSpc>
            </a:pPr>
            <a:r>
              <a:rPr lang="en-US" dirty="0">
                <a:solidFill>
                  <a:schemeClr val="tx2">
                    <a:lumMod val="75000"/>
                  </a:schemeClr>
                </a:solidFill>
              </a:rPr>
              <a:t>Test scenarios </a:t>
            </a:r>
            <a:r>
              <a:rPr lang="en-US" dirty="0"/>
              <a:t>– stories to be tested</a:t>
            </a:r>
          </a:p>
          <a:p>
            <a:pPr lvl="1">
              <a:lnSpc>
                <a:spcPct val="100000"/>
              </a:lnSpc>
            </a:pPr>
            <a:r>
              <a:rPr lang="en-US" dirty="0">
                <a:solidFill>
                  <a:schemeClr val="tx2">
                    <a:lumMod val="75000"/>
                  </a:schemeClr>
                </a:solidFill>
              </a:rPr>
              <a:t>Test cases </a:t>
            </a:r>
            <a:r>
              <a:rPr lang="en-US" dirty="0"/>
              <a:t>– tests of single function</a:t>
            </a:r>
          </a:p>
        </p:txBody>
      </p:sp>
      <p:sp>
        <p:nvSpPr>
          <p:cNvPr id="496642" name="Rectangle 2"/>
          <p:cNvSpPr>
            <a:spLocks noGrp="1" noChangeArrowheads="1"/>
          </p:cNvSpPr>
          <p:nvPr>
            <p:ph type="title"/>
          </p:nvPr>
        </p:nvSpPr>
        <p:spPr/>
        <p:txBody>
          <a:bodyPr/>
          <a:lstStyle/>
          <a:p>
            <a:r>
              <a:rPr lang="en-US" dirty="0"/>
              <a:t>Test Plan and Test Cases</a:t>
            </a:r>
          </a:p>
        </p:txBody>
      </p:sp>
    </p:spTree>
    <p:extLst>
      <p:ext uri="{BB962C8B-B14F-4D97-AF65-F5344CB8AC3E}">
        <p14:creationId xmlns:p14="http://schemas.microsoft.com/office/powerpoint/2010/main" val="220308923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ctrTitle"/>
          </p:nvPr>
        </p:nvSpPr>
        <p:spPr>
          <a:xfrm>
            <a:off x="2522538" y="4630890"/>
            <a:ext cx="7153274" cy="914096"/>
          </a:xfrm>
        </p:spPr>
        <p:txBody>
          <a:bodyPr vert="horz" lIns="36000" tIns="0" rIns="36000" bIns="0" rtlCol="0" anchor="ctr" anchorCtr="0">
            <a:spAutoFit/>
          </a:bodyPr>
          <a:lstStyle/>
          <a:p>
            <a:pPr>
              <a:lnSpc>
                <a:spcPct val="110000"/>
              </a:lnSpc>
            </a:pPr>
            <a:r>
              <a:rPr lang="en-US" dirty="0"/>
              <a:t>Test Plans and Test Cases</a:t>
            </a:r>
            <a:endParaRPr lang="bg-BG" dirty="0"/>
          </a:p>
        </p:txBody>
      </p:sp>
      <p:sp>
        <p:nvSpPr>
          <p:cNvPr id="3" name="Subtitle 2"/>
          <p:cNvSpPr>
            <a:spLocks noGrp="1"/>
          </p:cNvSpPr>
          <p:nvPr>
            <p:ph type="subTitle" idx="1"/>
          </p:nvPr>
        </p:nvSpPr>
        <p:spPr>
          <a:xfrm>
            <a:off x="1989660" y="5605566"/>
            <a:ext cx="8229600" cy="719034"/>
          </a:xfrm>
        </p:spPr>
        <p:txBody>
          <a:bodyPr/>
          <a:lstStyle/>
          <a:p>
            <a:r>
              <a:rPr lang="en-US" dirty="0" smtClean="0"/>
              <a:t>Live Demo</a:t>
            </a:r>
            <a:endParaRPr lang="en-US" dirty="0"/>
          </a:p>
        </p:txBody>
      </p:sp>
      <p:pic>
        <p:nvPicPr>
          <p:cNvPr id="29698" name="Picture 2" descr="http://www.revolutionprep.com/img/plan.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70212" y="1371600"/>
            <a:ext cx="2819400" cy="2819400"/>
          </a:xfrm>
          <a:prstGeom prst="roundRect">
            <a:avLst>
              <a:gd name="adj" fmla="val 4610"/>
            </a:avLst>
          </a:prstGeom>
          <a:noFill/>
          <a:ln w="6350">
            <a:solidFill>
              <a:schemeClr val="accent5">
                <a:lumMod val="40000"/>
                <a:lumOff val="60000"/>
                <a:alpha val="50000"/>
              </a:schemeClr>
            </a:solidFill>
          </a:ln>
        </p:spPr>
      </p:pic>
      <p:pic>
        <p:nvPicPr>
          <p:cNvPr id="29700" name="Picture 4" descr="https://www.ncsbn.org/images/pic2010_NNAAP_Test_Plan.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99212" y="1371600"/>
            <a:ext cx="2819400" cy="2819400"/>
          </a:xfrm>
          <a:prstGeom prst="roundRect">
            <a:avLst>
              <a:gd name="adj" fmla="val 4610"/>
            </a:avLst>
          </a:prstGeom>
          <a:noFill/>
          <a:ln w="6350">
            <a:solidFill>
              <a:schemeClr val="accent5">
                <a:lumMod val="40000"/>
                <a:lumOff val="60000"/>
                <a:alpha val="50000"/>
              </a:schemeClr>
            </a:solidFill>
          </a:ln>
        </p:spPr>
      </p:pic>
    </p:spTree>
    <p:extLst>
      <p:ext uri="{BB962C8B-B14F-4D97-AF65-F5344CB8AC3E}">
        <p14:creationId xmlns:p14="http://schemas.microsoft.com/office/powerpoint/2010/main" val="137772920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ctrTitle"/>
          </p:nvPr>
        </p:nvSpPr>
        <p:spPr>
          <a:xfrm>
            <a:off x="1608138" y="5609952"/>
            <a:ext cx="8829674" cy="790848"/>
          </a:xfrm>
        </p:spPr>
        <p:txBody>
          <a:bodyPr/>
          <a:lstStyle/>
          <a:p>
            <a:pPr>
              <a:lnSpc>
                <a:spcPts val="5600"/>
              </a:lnSpc>
              <a:spcBef>
                <a:spcPct val="40000"/>
              </a:spcBef>
            </a:pPr>
            <a:r>
              <a:rPr lang="en-US" dirty="0" smtClean="0"/>
              <a:t>Software Project </a:t>
            </a:r>
            <a:r>
              <a:rPr lang="en-US" dirty="0" smtClean="0"/>
              <a:t>Management</a:t>
            </a:r>
            <a:endParaRPr lang="bg-BG" dirty="0"/>
          </a:p>
        </p:txBody>
      </p:sp>
      <p:pic>
        <p:nvPicPr>
          <p:cNvPr id="4098" name="Picture 2" descr="http://courses.telegraph.co.uk/_resx/imageresource/121169A1EBC631C095ED1CFF5E91E9EC089335E6-274-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737" y="1263822"/>
            <a:ext cx="7610476" cy="3993978"/>
          </a:xfrm>
          <a:prstGeom prst="roundRect">
            <a:avLst>
              <a:gd name="adj" fmla="val 94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99741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38</a:t>
            </a:fld>
            <a:endParaRPr lang="en-US" dirty="0"/>
          </a:p>
        </p:txBody>
      </p:sp>
      <p:sp>
        <p:nvSpPr>
          <p:cNvPr id="531459" name="Rectangle 3"/>
          <p:cNvSpPr>
            <a:spLocks noGrp="1" noChangeArrowheads="1"/>
          </p:cNvSpPr>
          <p:nvPr>
            <p:ph idx="1"/>
          </p:nvPr>
        </p:nvSpPr>
        <p:spPr/>
        <p:txBody>
          <a:bodyPr/>
          <a:lstStyle/>
          <a:p>
            <a:pPr>
              <a:lnSpc>
                <a:spcPct val="100000"/>
              </a:lnSpc>
            </a:pPr>
            <a:r>
              <a:rPr lang="en-US" dirty="0">
                <a:solidFill>
                  <a:schemeClr val="tx2">
                    <a:lumMod val="75000"/>
                  </a:schemeClr>
                </a:solidFill>
              </a:rPr>
              <a:t>Project management </a:t>
            </a:r>
            <a:r>
              <a:rPr lang="en-US" dirty="0"/>
              <a:t>is the discipline </a:t>
            </a:r>
            <a:r>
              <a:rPr lang="en-US" dirty="0" smtClean="0"/>
              <a:t>of</a:t>
            </a:r>
          </a:p>
          <a:p>
            <a:pPr lvl="1">
              <a:lnSpc>
                <a:spcPct val="100000"/>
              </a:lnSpc>
            </a:pPr>
            <a:r>
              <a:rPr lang="en-US" dirty="0" smtClean="0"/>
              <a:t>Organizing </a:t>
            </a:r>
            <a:r>
              <a:rPr lang="en-US" dirty="0"/>
              <a:t>and managing </a:t>
            </a:r>
            <a:r>
              <a:rPr lang="en-US" dirty="0" smtClean="0"/>
              <a:t>work and resources </a:t>
            </a:r>
            <a:r>
              <a:rPr lang="en-US" dirty="0"/>
              <a:t>in order to successfully complete a project</a:t>
            </a:r>
          </a:p>
          <a:p>
            <a:pPr>
              <a:lnSpc>
                <a:spcPct val="100000"/>
              </a:lnSpc>
            </a:pPr>
            <a:r>
              <a:rPr lang="en-US" dirty="0"/>
              <a:t>Successfully means within defined scope, quality, time and cost constraints</a:t>
            </a:r>
          </a:p>
          <a:p>
            <a:pPr>
              <a:lnSpc>
                <a:spcPct val="100000"/>
              </a:lnSpc>
            </a:pPr>
            <a:r>
              <a:rPr lang="en-US" dirty="0"/>
              <a:t>Project constraints:</a:t>
            </a:r>
            <a:endParaRPr lang="bg-BG" dirty="0"/>
          </a:p>
        </p:txBody>
      </p:sp>
      <p:sp>
        <p:nvSpPr>
          <p:cNvPr id="531458" name="Rectangle 2"/>
          <p:cNvSpPr>
            <a:spLocks noGrp="1" noChangeArrowheads="1"/>
          </p:cNvSpPr>
          <p:nvPr>
            <p:ph type="title"/>
          </p:nvPr>
        </p:nvSpPr>
        <p:spPr/>
        <p:txBody>
          <a:bodyPr/>
          <a:lstStyle/>
          <a:p>
            <a:r>
              <a:rPr lang="en-US" dirty="0"/>
              <a:t>What is Project Management?</a:t>
            </a:r>
            <a:endParaRPr lang="bg-BG" dirty="0"/>
          </a:p>
        </p:txBody>
      </p:sp>
      <p:sp>
        <p:nvSpPr>
          <p:cNvPr id="531461" name="AutoShape 5"/>
          <p:cNvSpPr>
            <a:spLocks noChangeAspect="1" noChangeArrowheads="1"/>
          </p:cNvSpPr>
          <p:nvPr/>
        </p:nvSpPr>
        <p:spPr bwMode="auto">
          <a:xfrm>
            <a:off x="5992813" y="4267200"/>
            <a:ext cx="2663825" cy="2114550"/>
          </a:xfrm>
          <a:prstGeom prst="rect">
            <a:avLst/>
          </a:prstGeom>
          <a:noFill/>
          <a:ln w="9525">
            <a:noFill/>
            <a:miter lim="800000"/>
            <a:headEnd/>
            <a:tailEnd/>
          </a:ln>
        </p:spPr>
        <p:txBody>
          <a:bodyPr/>
          <a:lstStyle/>
          <a:p>
            <a:endParaRPr lang="en-US"/>
          </a:p>
        </p:txBody>
      </p:sp>
      <p:grpSp>
        <p:nvGrpSpPr>
          <p:cNvPr id="4" name="Group 3"/>
          <p:cNvGrpSpPr/>
          <p:nvPr/>
        </p:nvGrpSpPr>
        <p:grpSpPr>
          <a:xfrm>
            <a:off x="4404138" y="3684898"/>
            <a:ext cx="3671474" cy="2719588"/>
            <a:chOff x="4419660" y="4215693"/>
            <a:chExt cx="2915098" cy="2114776"/>
          </a:xfrm>
        </p:grpSpPr>
        <p:sp>
          <p:nvSpPr>
            <p:cNvPr id="531462" name="AutoShape 6"/>
            <p:cNvSpPr>
              <a:spLocks noChangeArrowheads="1"/>
            </p:cNvSpPr>
            <p:nvPr/>
          </p:nvSpPr>
          <p:spPr bwMode="auto">
            <a:xfrm>
              <a:off x="4941888" y="4625975"/>
              <a:ext cx="1755775" cy="1387475"/>
            </a:xfrm>
            <a:prstGeom prst="triangle">
              <a:avLst>
                <a:gd name="adj" fmla="val 50000"/>
              </a:avLst>
            </a:prstGeom>
            <a:solidFill>
              <a:schemeClr val="accent5">
                <a:lumMod val="40000"/>
                <a:lumOff val="60000"/>
                <a:alpha val="15000"/>
              </a:schemeClr>
            </a:solidFill>
            <a:ln w="31750">
              <a:solidFill>
                <a:schemeClr val="accent5">
                  <a:lumMod val="20000"/>
                  <a:lumOff val="80000"/>
                </a:schemeClr>
              </a:solidFill>
              <a:miter lim="800000"/>
              <a:headEnd/>
              <a:tailEnd/>
            </a:ln>
          </p:spPr>
          <p:txBody>
            <a:bodyPr anchor="ctr"/>
            <a:lstStyle/>
            <a:p>
              <a:endParaRPr lang="en-US" sz="2800"/>
            </a:p>
          </p:txBody>
        </p:sp>
        <p:sp>
          <p:nvSpPr>
            <p:cNvPr id="531463" name="Text Box 7"/>
            <p:cNvSpPr txBox="1">
              <a:spLocks noChangeArrowheads="1"/>
            </p:cNvSpPr>
            <p:nvPr/>
          </p:nvSpPr>
          <p:spPr bwMode="auto">
            <a:xfrm>
              <a:off x="5256025" y="4215693"/>
              <a:ext cx="1114126" cy="379412"/>
            </a:xfrm>
            <a:prstGeom prst="rect">
              <a:avLst/>
            </a:prstGeom>
            <a:noFill/>
            <a:ln w="9525">
              <a:noFill/>
              <a:miter lim="800000"/>
              <a:headEnd/>
              <a:tailEnd/>
            </a:ln>
          </p:spPr>
          <p:txBody>
            <a:bodyPr/>
            <a:lstStyle/>
            <a:p>
              <a:pPr algn="ctr"/>
              <a:r>
                <a:rPr lang="en-US" sz="2800" b="1" dirty="0"/>
                <a:t>Scope</a:t>
              </a:r>
              <a:endParaRPr lang="en-US" sz="7200" b="1" dirty="0">
                <a:effectLst>
                  <a:outerShdw blurRad="38100" dist="38100" dir="2700000" algn="tl">
                    <a:srgbClr val="FFFFFF"/>
                  </a:outerShdw>
                </a:effectLst>
              </a:endParaRPr>
            </a:p>
          </p:txBody>
        </p:sp>
        <p:sp>
          <p:nvSpPr>
            <p:cNvPr id="531464" name="Rectangle 8"/>
            <p:cNvSpPr>
              <a:spLocks noChangeArrowheads="1"/>
            </p:cNvSpPr>
            <p:nvPr/>
          </p:nvSpPr>
          <p:spPr bwMode="auto">
            <a:xfrm rot="19392439">
              <a:off x="6447874" y="5916020"/>
              <a:ext cx="886884" cy="379413"/>
            </a:xfrm>
            <a:prstGeom prst="rect">
              <a:avLst/>
            </a:prstGeom>
            <a:noFill/>
            <a:ln w="9525">
              <a:noFill/>
              <a:miter lim="800000"/>
              <a:headEnd/>
              <a:tailEnd/>
            </a:ln>
          </p:spPr>
          <p:txBody>
            <a:bodyPr/>
            <a:lstStyle/>
            <a:p>
              <a:r>
                <a:rPr lang="en-US" sz="2800" b="1" dirty="0"/>
                <a:t>Time</a:t>
              </a:r>
              <a:endParaRPr lang="en-US" sz="7200" b="1" dirty="0">
                <a:effectLst>
                  <a:outerShdw blurRad="38100" dist="38100" dir="2700000" algn="tl">
                    <a:srgbClr val="FFFFFF"/>
                  </a:outerShdw>
                </a:effectLst>
              </a:endParaRPr>
            </a:p>
          </p:txBody>
        </p:sp>
        <p:sp>
          <p:nvSpPr>
            <p:cNvPr id="531465" name="Rectangle 9"/>
            <p:cNvSpPr>
              <a:spLocks noChangeArrowheads="1"/>
            </p:cNvSpPr>
            <p:nvPr/>
          </p:nvSpPr>
          <p:spPr bwMode="auto">
            <a:xfrm rot="2549801">
              <a:off x="4419660" y="5951057"/>
              <a:ext cx="786668" cy="379412"/>
            </a:xfrm>
            <a:prstGeom prst="rect">
              <a:avLst/>
            </a:prstGeom>
            <a:noFill/>
            <a:ln w="9525">
              <a:noFill/>
              <a:miter lim="800000"/>
              <a:headEnd/>
              <a:tailEnd/>
            </a:ln>
          </p:spPr>
          <p:txBody>
            <a:bodyPr/>
            <a:lstStyle/>
            <a:p>
              <a:pPr algn="ctr"/>
              <a:r>
                <a:rPr lang="en-US" sz="2800" b="1" dirty="0"/>
                <a:t>Cost</a:t>
              </a:r>
              <a:endParaRPr lang="en-US" sz="7200" b="1" dirty="0">
                <a:effectLst>
                  <a:outerShdw blurRad="38100" dist="38100" dir="2700000" algn="tl">
                    <a:srgbClr val="FFFFFF"/>
                  </a:outerShdw>
                </a:effectLst>
              </a:endParaRPr>
            </a:p>
          </p:txBody>
        </p:sp>
        <p:sp>
          <p:nvSpPr>
            <p:cNvPr id="531466" name="Rectangle 10"/>
            <p:cNvSpPr>
              <a:spLocks noChangeArrowheads="1"/>
            </p:cNvSpPr>
            <p:nvPr/>
          </p:nvSpPr>
          <p:spPr bwMode="auto">
            <a:xfrm>
              <a:off x="5231840" y="5301259"/>
              <a:ext cx="1204914" cy="379413"/>
            </a:xfrm>
            <a:prstGeom prst="rect">
              <a:avLst/>
            </a:prstGeom>
            <a:noFill/>
            <a:ln w="9525">
              <a:noFill/>
              <a:miter lim="800000"/>
              <a:headEnd/>
              <a:tailEnd/>
            </a:ln>
          </p:spPr>
          <p:txBody>
            <a:bodyPr/>
            <a:lstStyle/>
            <a:p>
              <a:pPr algn="ctr"/>
              <a:r>
                <a:rPr lang="bg-BG" b="1" dirty="0"/>
                <a:t>Quality</a:t>
              </a:r>
              <a:endParaRPr lang="bg-BG" b="1" dirty="0">
                <a:effectLst>
                  <a:outerShdw blurRad="38100" dist="38100" dir="2700000" algn="tl">
                    <a:srgbClr val="FFFFFF"/>
                  </a:outerShdw>
                </a:effectLst>
              </a:endParaRPr>
            </a:p>
          </p:txBody>
        </p:sp>
      </p:grpSp>
    </p:spTree>
    <p:extLst>
      <p:ext uri="{BB962C8B-B14F-4D97-AF65-F5344CB8AC3E}">
        <p14:creationId xmlns:p14="http://schemas.microsoft.com/office/powerpoint/2010/main" val="16578081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39</a:t>
            </a:fld>
            <a:endParaRPr lang="en-US" dirty="0"/>
          </a:p>
        </p:txBody>
      </p:sp>
      <p:sp>
        <p:nvSpPr>
          <p:cNvPr id="528387" name="Rectangle 3"/>
          <p:cNvSpPr>
            <a:spLocks noGrp="1" noChangeArrowheads="1"/>
          </p:cNvSpPr>
          <p:nvPr>
            <p:ph idx="1"/>
          </p:nvPr>
        </p:nvSpPr>
        <p:spPr/>
        <p:txBody>
          <a:bodyPr/>
          <a:lstStyle/>
          <a:p>
            <a:pPr>
              <a:lnSpc>
                <a:spcPct val="100000"/>
              </a:lnSpc>
            </a:pPr>
            <a:r>
              <a:rPr lang="en-US" dirty="0">
                <a:solidFill>
                  <a:schemeClr val="tx2">
                    <a:lumMod val="75000"/>
                  </a:schemeClr>
                </a:solidFill>
              </a:rPr>
              <a:t>Software project management</a:t>
            </a:r>
          </a:p>
          <a:p>
            <a:pPr lvl="1">
              <a:lnSpc>
                <a:spcPct val="100000"/>
              </a:lnSpc>
            </a:pPr>
            <a:r>
              <a:rPr lang="en-US" dirty="0"/>
              <a:t>Management discipline about planning, monitoring and controlling software projects</a:t>
            </a:r>
          </a:p>
          <a:p>
            <a:pPr>
              <a:lnSpc>
                <a:spcPct val="100000"/>
              </a:lnSpc>
            </a:pPr>
            <a:r>
              <a:rPr lang="en-US" dirty="0" smtClean="0">
                <a:solidFill>
                  <a:schemeClr val="accent5">
                    <a:lumMod val="20000"/>
                    <a:lumOff val="80000"/>
                  </a:schemeClr>
                </a:solidFill>
              </a:rPr>
              <a:t>Project </a:t>
            </a:r>
            <a:r>
              <a:rPr lang="en-US" dirty="0" smtClean="0">
                <a:solidFill>
                  <a:schemeClr val="tx2">
                    <a:lumMod val="75000"/>
                  </a:schemeClr>
                </a:solidFill>
              </a:rPr>
              <a:t>planning</a:t>
            </a:r>
            <a:endParaRPr lang="en-US" dirty="0">
              <a:solidFill>
                <a:schemeClr val="tx2">
                  <a:lumMod val="75000"/>
                </a:schemeClr>
              </a:solidFill>
            </a:endParaRPr>
          </a:p>
          <a:p>
            <a:pPr lvl="1">
              <a:lnSpc>
                <a:spcPct val="100000"/>
              </a:lnSpc>
            </a:pPr>
            <a:r>
              <a:rPr lang="en-US" dirty="0"/>
              <a:t>Identify the scope, estimate the work involved, and create a project schedule </a:t>
            </a:r>
          </a:p>
          <a:p>
            <a:pPr>
              <a:lnSpc>
                <a:spcPct val="100000"/>
              </a:lnSpc>
            </a:pPr>
            <a:r>
              <a:rPr lang="en-US" dirty="0" smtClean="0">
                <a:solidFill>
                  <a:schemeClr val="accent5">
                    <a:lumMod val="20000"/>
                    <a:lumOff val="80000"/>
                  </a:schemeClr>
                </a:solidFill>
              </a:rPr>
              <a:t>Project </a:t>
            </a:r>
            <a:r>
              <a:rPr lang="en-US" dirty="0" smtClean="0">
                <a:solidFill>
                  <a:schemeClr val="tx2">
                    <a:lumMod val="75000"/>
                  </a:schemeClr>
                </a:solidFill>
              </a:rPr>
              <a:t>monitoring</a:t>
            </a:r>
            <a:r>
              <a:rPr lang="en-US" dirty="0" smtClean="0">
                <a:solidFill>
                  <a:schemeClr val="accent5">
                    <a:lumMod val="20000"/>
                    <a:lumOff val="80000"/>
                  </a:schemeClr>
                </a:solidFill>
              </a:rPr>
              <a:t> and </a:t>
            </a:r>
            <a:r>
              <a:rPr lang="en-US" dirty="0" smtClean="0">
                <a:solidFill>
                  <a:schemeClr val="tx2">
                    <a:lumMod val="75000"/>
                  </a:schemeClr>
                </a:solidFill>
              </a:rPr>
              <a:t>control</a:t>
            </a:r>
            <a:endParaRPr lang="en-US" dirty="0">
              <a:solidFill>
                <a:schemeClr val="tx2">
                  <a:lumMod val="75000"/>
                </a:schemeClr>
              </a:solidFill>
            </a:endParaRPr>
          </a:p>
          <a:p>
            <a:pPr lvl="1">
              <a:lnSpc>
                <a:spcPct val="100000"/>
              </a:lnSpc>
            </a:pPr>
            <a:r>
              <a:rPr lang="en-US" dirty="0" smtClean="0"/>
              <a:t>Keep the team up to date on the project's progress and </a:t>
            </a:r>
            <a:r>
              <a:rPr lang="en-US" dirty="0"/>
              <a:t>handle problems</a:t>
            </a:r>
          </a:p>
        </p:txBody>
      </p:sp>
      <p:sp>
        <p:nvSpPr>
          <p:cNvPr id="528386" name="Rectangle 2"/>
          <p:cNvSpPr>
            <a:spLocks noGrp="1" noChangeArrowheads="1"/>
          </p:cNvSpPr>
          <p:nvPr>
            <p:ph type="title"/>
          </p:nvPr>
        </p:nvSpPr>
        <p:spPr/>
        <p:txBody>
          <a:bodyPr>
            <a:normAutofit/>
          </a:bodyPr>
          <a:lstStyle/>
          <a:p>
            <a:r>
              <a:rPr lang="en-US" dirty="0"/>
              <a:t>What is Software Project Management?</a:t>
            </a:r>
            <a:endParaRPr lang="bg-BG" dirty="0"/>
          </a:p>
        </p:txBody>
      </p:sp>
    </p:spTree>
    <p:extLst>
      <p:ext uri="{BB962C8B-B14F-4D97-AF65-F5344CB8AC3E}">
        <p14:creationId xmlns:p14="http://schemas.microsoft.com/office/powerpoint/2010/main" val="303708659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Grp="1" noChangeArrowheads="1"/>
          </p:cNvSpPr>
          <p:nvPr>
            <p:ph idx="1"/>
          </p:nvPr>
        </p:nvSpPr>
        <p:spPr>
          <a:xfrm>
            <a:off x="1365248" y="1524000"/>
            <a:ext cx="9453564" cy="2981192"/>
          </a:xfr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gn="just">
              <a:spcBef>
                <a:spcPts val="0"/>
              </a:spcBef>
              <a:spcAft>
                <a:spcPct val="0"/>
              </a:spcAft>
              <a:buNone/>
            </a:pPr>
            <a:r>
              <a:rPr lang="en-US" sz="3600" b="1" noProof="1" smtClean="0">
                <a:solidFill>
                  <a:schemeClr val="tx2">
                    <a:lumMod val="75000"/>
                  </a:schemeClr>
                </a:solidFill>
                <a:cs typeface="Consolas" pitchFamily="49" charset="0"/>
              </a:rPr>
              <a:t>Software engineering </a:t>
            </a:r>
            <a:r>
              <a:rPr lang="en-US" sz="3600" noProof="1" smtClean="0">
                <a:solidFill>
                  <a:schemeClr val="tx1">
                    <a:lumMod val="40000"/>
                    <a:lumOff val="60000"/>
                  </a:schemeClr>
                </a:solidFill>
                <a:cs typeface="Consolas" pitchFamily="49" charset="0"/>
              </a:rPr>
              <a:t>is the application of a systematic, disciplined and quantifiable approach to the development, operation, and maintenance of software.</a:t>
            </a:r>
          </a:p>
          <a:p>
            <a:pPr marL="0" indent="0">
              <a:spcBef>
                <a:spcPts val="0"/>
              </a:spcBef>
              <a:spcAft>
                <a:spcPct val="0"/>
              </a:spcAft>
              <a:buNone/>
            </a:pPr>
            <a:endParaRPr lang="en-US" sz="3600" noProof="1">
              <a:solidFill>
                <a:srgbClr val="8CF4F2"/>
              </a:solidFill>
              <a:cs typeface="Consolas" pitchFamily="49" charset="0"/>
            </a:endParaRPr>
          </a:p>
        </p:txBody>
      </p:sp>
      <p:sp>
        <p:nvSpPr>
          <p:cNvPr id="466946" name="Rectangle 2"/>
          <p:cNvSpPr>
            <a:spLocks noGrp="1" noChangeArrowheads="1"/>
          </p:cNvSpPr>
          <p:nvPr>
            <p:ph type="title"/>
          </p:nvPr>
        </p:nvSpPr>
        <p:spPr/>
        <p:txBody>
          <a:bodyPr/>
          <a:lstStyle/>
          <a:p>
            <a:r>
              <a:rPr lang="en-US" smtClean="0"/>
              <a:t>What is Software Engineering?</a:t>
            </a:r>
            <a:endParaRPr lang="en-US" dirty="0"/>
          </a:p>
        </p:txBody>
      </p:sp>
      <p:sp>
        <p:nvSpPr>
          <p:cNvPr id="5" name="TextBox 4"/>
          <p:cNvSpPr txBox="1"/>
          <p:nvPr/>
        </p:nvSpPr>
        <p:spPr>
          <a:xfrm>
            <a:off x="7793869" y="3810000"/>
            <a:ext cx="2796343" cy="523220"/>
          </a:xfrm>
          <a:prstGeom prst="rect">
            <a:avLst/>
          </a:prstGeom>
          <a:noFill/>
        </p:spPr>
        <p:txBody>
          <a:bodyPr wrap="none" rtlCol="0">
            <a:spAutoFit/>
          </a:bodyPr>
          <a:lstStyle/>
          <a:p>
            <a:r>
              <a:rPr lang="en-US" sz="2800" b="1" i="1" dirty="0">
                <a:solidFill>
                  <a:schemeClr val="accent5">
                    <a:lumMod val="20000"/>
                    <a:lumOff val="80000"/>
                  </a:schemeClr>
                </a:solidFill>
                <a:effectLst>
                  <a:outerShdw blurRad="38100" dist="38100" dir="2700000" algn="tl">
                    <a:srgbClr val="000000">
                      <a:alpha val="43137"/>
                    </a:srgbClr>
                  </a:outerShdw>
                </a:effectLst>
              </a:rPr>
              <a:t>Definition by IEEE</a:t>
            </a:r>
          </a:p>
        </p:txBody>
      </p:sp>
      <p:pic>
        <p:nvPicPr>
          <p:cNvPr id="63490" name="Picture 2" descr="http://concapan2008.org/Template/images/IEEE_logo.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65935" y="5006589"/>
            <a:ext cx="2824164" cy="1265600"/>
          </a:xfrm>
          <a:prstGeom prst="roundRect">
            <a:avLst>
              <a:gd name="adj" fmla="val 10806"/>
            </a:avLst>
          </a:prstGeom>
          <a:noFill/>
          <a:ln w="3175">
            <a:solidFill>
              <a:schemeClr val="accent5">
                <a:lumMod val="75000"/>
              </a:schemeClr>
            </a:solidFill>
          </a:ln>
        </p:spPr>
      </p:pic>
      <p:pic>
        <p:nvPicPr>
          <p:cNvPr id="63494" name="Picture 6" descr="http://www.liu.se/utbildning/pabyggnad/6MSEM/startsida-topp/1.68127/SoftwareEngineeringandManagement.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75212" y="5006589"/>
            <a:ext cx="5943600" cy="1276909"/>
          </a:xfrm>
          <a:prstGeom prst="roundRect">
            <a:avLst>
              <a:gd name="adj" fmla="val 10806"/>
            </a:avLst>
          </a:prstGeom>
          <a:noFill/>
          <a:ln w="3175">
            <a:solidFill>
              <a:schemeClr val="accent5">
                <a:lumMod val="75000"/>
              </a:schemeClr>
            </a:solidFill>
          </a:ln>
        </p:spPr>
      </p:pic>
    </p:spTree>
    <p:extLst>
      <p:ext uri="{BB962C8B-B14F-4D97-AF65-F5344CB8AC3E}">
        <p14:creationId xmlns:p14="http://schemas.microsoft.com/office/powerpoint/2010/main" val="358008521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40</a:t>
            </a:fld>
            <a:endParaRPr lang="en-US" dirty="0"/>
          </a:p>
        </p:txBody>
      </p:sp>
      <p:sp>
        <p:nvSpPr>
          <p:cNvPr id="532483" name="Rectangle 3"/>
          <p:cNvSpPr>
            <a:spLocks noGrp="1" noChangeArrowheads="1"/>
          </p:cNvSpPr>
          <p:nvPr>
            <p:ph idx="1"/>
          </p:nvPr>
        </p:nvSpPr>
        <p:spPr/>
        <p:txBody>
          <a:bodyPr>
            <a:normAutofit/>
          </a:bodyPr>
          <a:lstStyle/>
          <a:p>
            <a:pPr>
              <a:lnSpc>
                <a:spcPct val="110000"/>
              </a:lnSpc>
            </a:pPr>
            <a:r>
              <a:rPr lang="en-US" dirty="0"/>
              <a:t>The </a:t>
            </a:r>
            <a:r>
              <a:rPr lang="en-US" dirty="0">
                <a:solidFill>
                  <a:schemeClr val="tx2">
                    <a:lumMod val="75000"/>
                  </a:schemeClr>
                </a:solidFill>
              </a:rPr>
              <a:t>project plan </a:t>
            </a:r>
            <a:r>
              <a:rPr lang="en-US" dirty="0"/>
              <a:t>is a document that describes how the work on the project will be organized</a:t>
            </a:r>
          </a:p>
          <a:p>
            <a:pPr lvl="1">
              <a:lnSpc>
                <a:spcPct val="110000"/>
              </a:lnSpc>
            </a:pPr>
            <a:r>
              <a:rPr lang="en-US" dirty="0"/>
              <a:t>Contains tasks, resources, schedule, milestones, etc.</a:t>
            </a:r>
          </a:p>
          <a:p>
            <a:pPr lvl="1">
              <a:lnSpc>
                <a:spcPct val="110000"/>
              </a:lnSpc>
            </a:pPr>
            <a:r>
              <a:rPr lang="en-US" dirty="0"/>
              <a:t>Tasks have start, end, assigned resources (team members), % complete, dependencies, nested tasks, </a:t>
            </a:r>
            <a:r>
              <a:rPr lang="en-US" dirty="0" smtClean="0"/>
              <a:t>cost, etc</a:t>
            </a:r>
            <a:r>
              <a:rPr lang="en-US" dirty="0"/>
              <a:t>.</a:t>
            </a:r>
          </a:p>
          <a:p>
            <a:pPr>
              <a:lnSpc>
                <a:spcPct val="110000"/>
              </a:lnSpc>
            </a:pPr>
            <a:r>
              <a:rPr lang="en-US" dirty="0"/>
              <a:t>Project management tools simplify creating and monitoring project plans</a:t>
            </a:r>
            <a:endParaRPr lang="bg-BG" dirty="0"/>
          </a:p>
        </p:txBody>
      </p:sp>
      <p:sp>
        <p:nvSpPr>
          <p:cNvPr id="532482" name="Rectangle 2"/>
          <p:cNvSpPr>
            <a:spLocks noGrp="1" noChangeArrowheads="1"/>
          </p:cNvSpPr>
          <p:nvPr>
            <p:ph type="title"/>
          </p:nvPr>
        </p:nvSpPr>
        <p:spPr/>
        <p:txBody>
          <a:bodyPr/>
          <a:lstStyle/>
          <a:p>
            <a:r>
              <a:rPr lang="en-US"/>
              <a:t>What is Project Plan?</a:t>
            </a:r>
            <a:endParaRPr lang="bg-BG"/>
          </a:p>
        </p:txBody>
      </p:sp>
    </p:spTree>
    <p:extLst>
      <p:ext uri="{BB962C8B-B14F-4D97-AF65-F5344CB8AC3E}">
        <p14:creationId xmlns:p14="http://schemas.microsoft.com/office/powerpoint/2010/main" val="163563163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535554" name="Rectangle 2"/>
          <p:cNvSpPr>
            <a:spLocks noGrp="1" noChangeArrowheads="1"/>
          </p:cNvSpPr>
          <p:nvPr>
            <p:ph type="title"/>
          </p:nvPr>
        </p:nvSpPr>
        <p:spPr/>
        <p:txBody>
          <a:bodyPr/>
          <a:lstStyle/>
          <a:p>
            <a:r>
              <a:rPr lang="en-US" dirty="0"/>
              <a:t>Project Plan – Example</a:t>
            </a:r>
            <a:endParaRPr lang="bg-BG" dirty="0"/>
          </a:p>
        </p:txBody>
      </p:sp>
      <p:pic>
        <p:nvPicPr>
          <p:cNvPr id="535557" name="Picture 5" descr="EGT-Project-Plan-v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82776" y="1219200"/>
            <a:ext cx="8402636" cy="5186870"/>
          </a:xfrm>
          <a:prstGeom prst="roundRect">
            <a:avLst>
              <a:gd name="adj" fmla="val 412"/>
            </a:avLst>
          </a:prstGeom>
          <a:noFill/>
          <a:ln w="3175">
            <a:solidFill>
              <a:srgbClr val="003366"/>
            </a:solidFill>
            <a:miter lim="800000"/>
            <a:headEnd/>
            <a:tailEnd/>
          </a:ln>
        </p:spPr>
      </p:pic>
    </p:spTree>
    <p:extLst>
      <p:ext uri="{BB962C8B-B14F-4D97-AF65-F5344CB8AC3E}">
        <p14:creationId xmlns:p14="http://schemas.microsoft.com/office/powerpoint/2010/main" val="94697517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1071718" y="1524000"/>
            <a:ext cx="5016188" cy="1426920"/>
          </a:xfrm>
        </p:spPr>
        <p:txBody>
          <a:bodyPr/>
          <a:lstStyle/>
          <a:p>
            <a:pPr>
              <a:lnSpc>
                <a:spcPct val="100000"/>
              </a:lnSpc>
              <a:spcBef>
                <a:spcPct val="40000"/>
              </a:spcBef>
            </a:pPr>
            <a:r>
              <a:rPr lang="en-US" sz="4400" dirty="0"/>
              <a:t>Development Methodologies</a:t>
            </a:r>
            <a:endParaRPr lang="bg-BG" sz="4400" dirty="0"/>
          </a:p>
        </p:txBody>
      </p:sp>
      <p:sp>
        <p:nvSpPr>
          <p:cNvPr id="8" name="Subtitle 2"/>
          <p:cNvSpPr>
            <a:spLocks noGrp="1"/>
          </p:cNvSpPr>
          <p:nvPr>
            <p:ph type="subTitle" idx="1"/>
          </p:nvPr>
        </p:nvSpPr>
        <p:spPr>
          <a:xfrm>
            <a:off x="1065212" y="3187701"/>
            <a:ext cx="5023336" cy="2738680"/>
          </a:xfrm>
        </p:spPr>
        <p:txBody>
          <a:bodyPr/>
          <a:lstStyle/>
          <a:p>
            <a:r>
              <a:rPr lang="en-US" dirty="0" smtClean="0"/>
              <a:t>Waterfall, Scrum, Lean Development, Kanban, Extreme Programming</a:t>
            </a:r>
            <a:endParaRPr lang="en-US" dirty="0"/>
          </a:p>
        </p:txBody>
      </p:sp>
      <p:pic>
        <p:nvPicPr>
          <p:cNvPr id="9" name="Picture 8" descr="http://www.offshoregridsolutions.com/images/project_management.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25784" y="1710360"/>
            <a:ext cx="3483428" cy="4191000"/>
          </a:xfrm>
          <a:prstGeom prst="roundRect">
            <a:avLst>
              <a:gd name="adj" fmla="val 2415"/>
            </a:avLst>
          </a:prstGeom>
          <a:noFill/>
        </p:spPr>
      </p:pic>
    </p:spTree>
    <p:extLst>
      <p:ext uri="{BB962C8B-B14F-4D97-AF65-F5344CB8AC3E}">
        <p14:creationId xmlns:p14="http://schemas.microsoft.com/office/powerpoint/2010/main" val="72724230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43</a:t>
            </a:fld>
            <a:endParaRPr lang="en-US" dirty="0"/>
          </a:p>
        </p:txBody>
      </p:sp>
      <p:sp>
        <p:nvSpPr>
          <p:cNvPr id="501763" name="Rectangle 3"/>
          <p:cNvSpPr>
            <a:spLocks noGrp="1" noChangeArrowheads="1"/>
          </p:cNvSpPr>
          <p:nvPr>
            <p:ph idx="1"/>
          </p:nvPr>
        </p:nvSpPr>
        <p:spPr/>
        <p:txBody>
          <a:bodyPr/>
          <a:lstStyle/>
          <a:p>
            <a:pPr>
              <a:lnSpc>
                <a:spcPct val="100000"/>
              </a:lnSpc>
            </a:pPr>
            <a:r>
              <a:rPr lang="en-US" dirty="0"/>
              <a:t>A </a:t>
            </a:r>
            <a:r>
              <a:rPr lang="en-US" dirty="0">
                <a:solidFill>
                  <a:schemeClr val="tx2">
                    <a:lumMod val="75000"/>
                  </a:schemeClr>
                </a:solidFill>
              </a:rPr>
              <a:t>development methodology </a:t>
            </a:r>
            <a:r>
              <a:rPr lang="en-US" dirty="0"/>
              <a:t>is a set of practices and procedures for </a:t>
            </a:r>
            <a:r>
              <a:rPr lang="en-US" dirty="0" smtClean="0"/>
              <a:t>organizing the software development process</a:t>
            </a:r>
            <a:endParaRPr lang="en-US" dirty="0"/>
          </a:p>
          <a:p>
            <a:pPr lvl="1">
              <a:lnSpc>
                <a:spcPct val="100000"/>
              </a:lnSpc>
            </a:pPr>
            <a:r>
              <a:rPr lang="en-US" dirty="0"/>
              <a:t>A set of rules that developers have to follow</a:t>
            </a:r>
          </a:p>
          <a:p>
            <a:pPr lvl="1">
              <a:lnSpc>
                <a:spcPct val="100000"/>
              </a:lnSpc>
            </a:pPr>
            <a:r>
              <a:rPr lang="en-US" dirty="0"/>
              <a:t>A set of conventions the organization decides to follow</a:t>
            </a:r>
          </a:p>
          <a:p>
            <a:pPr lvl="1">
              <a:lnSpc>
                <a:spcPct val="100000"/>
              </a:lnSpc>
            </a:pPr>
            <a:r>
              <a:rPr lang="en-US" dirty="0"/>
              <a:t>A systematical, engineering approach for organizing </a:t>
            </a:r>
            <a:r>
              <a:rPr lang="en-US" dirty="0" smtClean="0"/>
              <a:t>and</a:t>
            </a:r>
            <a:br>
              <a:rPr lang="en-US" dirty="0" smtClean="0"/>
            </a:br>
            <a:r>
              <a:rPr lang="en-US" dirty="0" smtClean="0"/>
              <a:t>managing </a:t>
            </a:r>
            <a:r>
              <a:rPr lang="en-US" dirty="0" smtClean="0"/>
              <a:t>software </a:t>
            </a:r>
            <a:r>
              <a:rPr lang="en-US" dirty="0" smtClean="0"/>
              <a:t>projects</a:t>
            </a:r>
          </a:p>
          <a:p>
            <a:pPr>
              <a:lnSpc>
                <a:spcPct val="100000"/>
              </a:lnSpc>
            </a:pPr>
            <a:r>
              <a:rPr lang="en-US" dirty="0" smtClean="0">
                <a:solidFill>
                  <a:schemeClr val="tx2">
                    <a:lumMod val="75000"/>
                  </a:schemeClr>
                </a:solidFill>
              </a:rPr>
              <a:t>Heavyweight</a:t>
            </a:r>
            <a:r>
              <a:rPr lang="en-US" dirty="0" smtClean="0"/>
              <a:t> and </a:t>
            </a:r>
            <a:r>
              <a:rPr lang="en-US" dirty="0" smtClean="0">
                <a:solidFill>
                  <a:schemeClr val="tx2">
                    <a:lumMod val="75000"/>
                  </a:schemeClr>
                </a:solidFill>
              </a:rPr>
              <a:t>agile</a:t>
            </a:r>
            <a:r>
              <a:rPr lang="en-US" dirty="0" smtClean="0"/>
              <a:t> methodologies</a:t>
            </a:r>
          </a:p>
          <a:p>
            <a:pPr lvl="1">
              <a:lnSpc>
                <a:spcPct val="100000"/>
              </a:lnSpc>
            </a:pPr>
            <a:r>
              <a:rPr lang="en-US" dirty="0" smtClean="0"/>
              <a:t>Heavy methodologies rely on formal procedures and documents</a:t>
            </a:r>
          </a:p>
          <a:p>
            <a:pPr lvl="1">
              <a:lnSpc>
                <a:spcPct val="100000"/>
              </a:lnSpc>
            </a:pPr>
            <a:r>
              <a:rPr lang="en-US" dirty="0" smtClean="0"/>
              <a:t>Agile methodologies rely on small iterations and less formalities</a:t>
            </a:r>
            <a:endParaRPr lang="en-US" dirty="0"/>
          </a:p>
        </p:txBody>
      </p:sp>
      <p:sp>
        <p:nvSpPr>
          <p:cNvPr id="501762" name="Rectangle 2"/>
          <p:cNvSpPr>
            <a:spLocks noGrp="1" noChangeArrowheads="1"/>
          </p:cNvSpPr>
          <p:nvPr>
            <p:ph type="title"/>
          </p:nvPr>
        </p:nvSpPr>
        <p:spPr/>
        <p:txBody>
          <a:bodyPr>
            <a:normAutofit/>
          </a:bodyPr>
          <a:lstStyle/>
          <a:p>
            <a:r>
              <a:rPr lang="en-US" dirty="0"/>
              <a:t>What is </a:t>
            </a:r>
            <a:r>
              <a:rPr lang="en-US" dirty="0" smtClean="0"/>
              <a:t>a Development </a:t>
            </a:r>
            <a:r>
              <a:rPr lang="en-US" dirty="0"/>
              <a:t>Methodology?</a:t>
            </a:r>
          </a:p>
        </p:txBody>
      </p:sp>
    </p:spTree>
    <p:extLst>
      <p:ext uri="{BB962C8B-B14F-4D97-AF65-F5344CB8AC3E}">
        <p14:creationId xmlns:p14="http://schemas.microsoft.com/office/powerpoint/2010/main" val="7247535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44</a:t>
            </a:fld>
            <a:endParaRPr lang="en-US" dirty="0"/>
          </a:p>
        </p:txBody>
      </p:sp>
      <p:sp>
        <p:nvSpPr>
          <p:cNvPr id="502787" name="Rectangle 3"/>
          <p:cNvSpPr>
            <a:spLocks noGrp="1" noChangeArrowheads="1"/>
          </p:cNvSpPr>
          <p:nvPr>
            <p:ph idx="1"/>
          </p:nvPr>
        </p:nvSpPr>
        <p:spPr/>
        <p:txBody>
          <a:bodyPr>
            <a:normAutofit/>
          </a:bodyPr>
          <a:lstStyle/>
          <a:p>
            <a:r>
              <a:rPr lang="en-US" dirty="0"/>
              <a:t>Back in history</a:t>
            </a:r>
          </a:p>
          <a:p>
            <a:pPr lvl="1"/>
            <a:r>
              <a:rPr lang="en-US" dirty="0"/>
              <a:t>The "</a:t>
            </a:r>
            <a:r>
              <a:rPr lang="en-US" dirty="0">
                <a:solidFill>
                  <a:schemeClr val="tx2">
                    <a:lumMod val="75000"/>
                  </a:schemeClr>
                </a:solidFill>
              </a:rPr>
              <a:t>Waterfall</a:t>
            </a:r>
            <a:r>
              <a:rPr lang="en-US" dirty="0"/>
              <a:t>" Process</a:t>
            </a:r>
          </a:p>
          <a:p>
            <a:pPr lvl="2"/>
            <a:r>
              <a:rPr lang="en-US" dirty="0"/>
              <a:t>Old-fashioned, not used today</a:t>
            </a:r>
          </a:p>
          <a:p>
            <a:pPr lvl="1"/>
            <a:r>
              <a:rPr lang="en-US" dirty="0"/>
              <a:t>Rational Unified Process (RUP)</a:t>
            </a:r>
          </a:p>
          <a:p>
            <a:pPr lvl="1"/>
            <a:r>
              <a:rPr lang="en-US" dirty="0"/>
              <a:t>Microsoft Solutions Framework (MSF)</a:t>
            </a:r>
          </a:p>
          <a:p>
            <a:r>
              <a:rPr lang="en-US" dirty="0" smtClean="0"/>
              <a:t>Modern development methodologies</a:t>
            </a:r>
            <a:endParaRPr lang="en-US" dirty="0"/>
          </a:p>
          <a:p>
            <a:pPr lvl="1"/>
            <a:r>
              <a:rPr lang="en-US" dirty="0" smtClean="0">
                <a:solidFill>
                  <a:schemeClr val="tx2">
                    <a:lumMod val="75000"/>
                  </a:schemeClr>
                </a:solidFill>
              </a:rPr>
              <a:t>Agile development </a:t>
            </a:r>
            <a:r>
              <a:rPr lang="en-US" dirty="0" smtClean="0"/>
              <a:t>processes</a:t>
            </a:r>
            <a:endParaRPr lang="en-US" dirty="0"/>
          </a:p>
          <a:p>
            <a:pPr lvl="1"/>
            <a:r>
              <a:rPr lang="en-US" dirty="0" smtClean="0"/>
              <a:t>Scrum, Kanban, Lean Development, Extreme Programming (XP), </a:t>
            </a:r>
            <a:r>
              <a:rPr lang="en-US" dirty="0" smtClean="0"/>
              <a:t>…</a:t>
            </a:r>
            <a:endParaRPr lang="en-US" dirty="0"/>
          </a:p>
        </p:txBody>
      </p:sp>
      <p:sp>
        <p:nvSpPr>
          <p:cNvPr id="502786" name="Rectangle 2"/>
          <p:cNvSpPr>
            <a:spLocks noGrp="1" noChangeArrowheads="1"/>
          </p:cNvSpPr>
          <p:nvPr>
            <p:ph type="title"/>
          </p:nvPr>
        </p:nvSpPr>
        <p:spPr/>
        <p:txBody>
          <a:bodyPr/>
          <a:lstStyle/>
          <a:p>
            <a:r>
              <a:rPr lang="en-US" dirty="0"/>
              <a:t>Development Methodologies</a:t>
            </a:r>
          </a:p>
        </p:txBody>
      </p:sp>
      <p:pic>
        <p:nvPicPr>
          <p:cNvPr id="1026" name="Picture 2" descr="http://jbnassociates.com/images/wheel_of_methodology-trans.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46148" y="1500072"/>
            <a:ext cx="3798204"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0396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ChangeArrowheads="1"/>
          </p:cNvSpPr>
          <p:nvPr/>
        </p:nvSpPr>
        <p:spPr bwMode="auto">
          <a:xfrm>
            <a:off x="1804140" y="1485900"/>
            <a:ext cx="8580544" cy="1580562"/>
          </a:xfrm>
          <a:prstGeom prst="rect">
            <a:avLst/>
          </a:prstGeom>
        </p:spPr>
        <p:txBody>
          <a:bodyPr tIns="0" bIns="0" anchor="ctr" anchorCtr="0"/>
          <a:lstStyle/>
          <a:p>
            <a:pPr algn="ctr" eaLnBrk="0" hangingPunct="0">
              <a:lnSpc>
                <a:spcPts val="5800"/>
              </a:lnSpc>
              <a:buClr>
                <a:schemeClr val="tx1"/>
              </a:buClr>
            </a:pPr>
            <a:r>
              <a:rPr lang="en-US" sz="5400" b="1" dirty="0">
                <a:solidFill>
                  <a:srgbClr val="F3BE60"/>
                </a:solidFill>
                <a:latin typeface="+mj-lt"/>
                <a:ea typeface="+mj-ea"/>
                <a:cs typeface="+mj-cs"/>
              </a:rPr>
              <a:t>The Waterfall Development Process</a:t>
            </a:r>
            <a:endParaRPr lang="bg-BG" sz="5400" b="1" dirty="0">
              <a:solidFill>
                <a:srgbClr val="F3BE60"/>
              </a:solidFill>
              <a:latin typeface="+mj-lt"/>
              <a:ea typeface="+mj-ea"/>
              <a:cs typeface="+mj-cs"/>
            </a:endParaRPr>
          </a:p>
        </p:txBody>
      </p:sp>
      <p:pic>
        <p:nvPicPr>
          <p:cNvPr id="503811" name="Picture 3" descr="Waterfall-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6626" y="3081339"/>
            <a:ext cx="1944687" cy="2674937"/>
          </a:xfrm>
          <a:prstGeom prst="roundRect">
            <a:avLst>
              <a:gd name="adj" fmla="val 4401"/>
            </a:avLst>
          </a:prstGeom>
          <a:noFill/>
          <a:ln w="6350">
            <a:solidFill>
              <a:srgbClr val="5DC026">
                <a:alpha val="49804"/>
              </a:srgbClr>
            </a:solidFill>
            <a:miter lim="800000"/>
            <a:headEnd/>
            <a:tailEnd/>
          </a:ln>
        </p:spPr>
      </p:pic>
      <p:pic>
        <p:nvPicPr>
          <p:cNvPr id="503812" name="Picture 4" descr="Waterfall-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1526" y="3740150"/>
            <a:ext cx="3024187" cy="2279650"/>
          </a:xfrm>
          <a:prstGeom prst="roundRect">
            <a:avLst>
              <a:gd name="adj" fmla="val 4401"/>
            </a:avLst>
          </a:prstGeom>
          <a:noFill/>
          <a:ln w="6350">
            <a:solidFill>
              <a:srgbClr val="5DC026">
                <a:alpha val="49804"/>
              </a:srgbClr>
            </a:solidFill>
            <a:miter lim="800000"/>
            <a:headEnd/>
            <a:tailEnd/>
          </a:ln>
        </p:spPr>
      </p:pic>
      <p:pic>
        <p:nvPicPr>
          <p:cNvPr id="503813" name="Picture 5" descr="Waterfall-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39100" y="3081339"/>
            <a:ext cx="1947862" cy="2674937"/>
          </a:xfrm>
          <a:prstGeom prst="roundRect">
            <a:avLst>
              <a:gd name="adj" fmla="val 4401"/>
            </a:avLst>
          </a:prstGeom>
          <a:noFill/>
          <a:ln w="6350">
            <a:solidFill>
              <a:srgbClr val="5DC026">
                <a:alpha val="49804"/>
              </a:srgbClr>
            </a:solidFill>
            <a:miter lim="800000"/>
            <a:headEnd/>
            <a:tailEnd/>
          </a:ln>
        </p:spPr>
      </p:pic>
    </p:spTree>
    <p:extLst>
      <p:ext uri="{BB962C8B-B14F-4D97-AF65-F5344CB8AC3E}">
        <p14:creationId xmlns:p14="http://schemas.microsoft.com/office/powerpoint/2010/main" val="198560078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46</a:t>
            </a:fld>
            <a:endParaRPr lang="en-US" dirty="0"/>
          </a:p>
        </p:txBody>
      </p:sp>
      <p:sp>
        <p:nvSpPr>
          <p:cNvPr id="505858" name="Rectangle 2"/>
          <p:cNvSpPr>
            <a:spLocks noGrp="1" noChangeArrowheads="1"/>
          </p:cNvSpPr>
          <p:nvPr>
            <p:ph type="title"/>
          </p:nvPr>
        </p:nvSpPr>
        <p:spPr/>
        <p:txBody>
          <a:bodyPr/>
          <a:lstStyle/>
          <a:p>
            <a:r>
              <a:rPr lang="en-US" dirty="0"/>
              <a:t>The Waterfall </a:t>
            </a:r>
            <a:r>
              <a:rPr lang="en-US" dirty="0" smtClean="0"/>
              <a:t>Development Process</a:t>
            </a:r>
            <a:endParaRPr lang="en-US" dirty="0"/>
          </a:p>
        </p:txBody>
      </p:sp>
      <p:grpSp>
        <p:nvGrpSpPr>
          <p:cNvPr id="3" name="Group 2"/>
          <p:cNvGrpSpPr/>
          <p:nvPr/>
        </p:nvGrpSpPr>
        <p:grpSpPr>
          <a:xfrm>
            <a:off x="1193028" y="1352265"/>
            <a:ext cx="9854384" cy="5026413"/>
            <a:chOff x="1852238" y="1764096"/>
            <a:chExt cx="8284285" cy="4511801"/>
          </a:xfrm>
        </p:grpSpPr>
        <p:cxnSp>
          <p:nvCxnSpPr>
            <p:cNvPr id="505865" name="AutoShape 9"/>
            <p:cNvCxnSpPr>
              <a:cxnSpLocks noChangeShapeType="1"/>
              <a:stCxn id="505860" idx="3"/>
              <a:endCxn id="505861" idx="0"/>
            </p:cNvCxnSpPr>
            <p:nvPr/>
          </p:nvCxnSpPr>
          <p:spPr bwMode="auto">
            <a:xfrm>
              <a:off x="3709888" y="2137056"/>
              <a:ext cx="576002" cy="555523"/>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6" name="AutoShape 10"/>
            <p:cNvCxnSpPr>
              <a:cxnSpLocks noChangeShapeType="1"/>
              <a:stCxn id="505861" idx="3"/>
              <a:endCxn id="505862" idx="0"/>
            </p:cNvCxnSpPr>
            <p:nvPr/>
          </p:nvCxnSpPr>
          <p:spPr bwMode="auto">
            <a:xfrm>
              <a:off x="4989946" y="3065538"/>
              <a:ext cx="815964" cy="576397"/>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7" name="AutoShape 11"/>
            <p:cNvCxnSpPr>
              <a:cxnSpLocks noChangeShapeType="1"/>
              <a:stCxn id="505862" idx="3"/>
              <a:endCxn id="505863" idx="0"/>
            </p:cNvCxnSpPr>
            <p:nvPr/>
          </p:nvCxnSpPr>
          <p:spPr bwMode="auto">
            <a:xfrm>
              <a:off x="6783599" y="4014894"/>
              <a:ext cx="727121" cy="564141"/>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8" name="AutoShape 12"/>
            <p:cNvCxnSpPr>
              <a:cxnSpLocks noChangeShapeType="1"/>
              <a:stCxn id="505863" idx="3"/>
              <a:endCxn id="505864" idx="0"/>
            </p:cNvCxnSpPr>
            <p:nvPr/>
          </p:nvCxnSpPr>
          <p:spPr bwMode="auto">
            <a:xfrm>
              <a:off x="8311454" y="4951994"/>
              <a:ext cx="885879" cy="577985"/>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9" name="AutoShape 13"/>
            <p:cNvCxnSpPr>
              <a:cxnSpLocks noChangeShapeType="1"/>
              <a:stCxn id="505861" idx="1"/>
              <a:endCxn id="505860" idx="2"/>
            </p:cNvCxnSpPr>
            <p:nvPr/>
          </p:nvCxnSpPr>
          <p:spPr bwMode="auto">
            <a:xfrm rot="10800000">
              <a:off x="2781063" y="2510014"/>
              <a:ext cx="800770" cy="555523"/>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70" name="AutoShape 14"/>
            <p:cNvCxnSpPr>
              <a:cxnSpLocks noChangeShapeType="1"/>
              <a:stCxn id="505862" idx="1"/>
              <a:endCxn id="505861" idx="2"/>
            </p:cNvCxnSpPr>
            <p:nvPr/>
          </p:nvCxnSpPr>
          <p:spPr bwMode="auto">
            <a:xfrm rot="10800000">
              <a:off x="4285891" y="3438497"/>
              <a:ext cx="542331" cy="576398"/>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71" name="AutoShape 15"/>
            <p:cNvCxnSpPr>
              <a:cxnSpLocks noChangeShapeType="1"/>
              <a:stCxn id="505863" idx="1"/>
              <a:endCxn id="505862" idx="2"/>
            </p:cNvCxnSpPr>
            <p:nvPr/>
          </p:nvCxnSpPr>
          <p:spPr bwMode="auto">
            <a:xfrm rot="10800000">
              <a:off x="5805910" y="4387852"/>
              <a:ext cx="904075" cy="564142"/>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72" name="AutoShape 16"/>
            <p:cNvCxnSpPr>
              <a:cxnSpLocks noChangeShapeType="1"/>
              <a:stCxn id="505864" idx="1"/>
              <a:endCxn id="505863" idx="2"/>
            </p:cNvCxnSpPr>
            <p:nvPr/>
          </p:nvCxnSpPr>
          <p:spPr bwMode="auto">
            <a:xfrm rot="10800000">
              <a:off x="7510721" y="5324953"/>
              <a:ext cx="747424" cy="577985"/>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sp>
          <p:nvSpPr>
            <p:cNvPr id="505860" name="Rectangle 4"/>
            <p:cNvSpPr>
              <a:spLocks noChangeArrowheads="1"/>
            </p:cNvSpPr>
            <p:nvPr/>
          </p:nvSpPr>
          <p:spPr bwMode="auto">
            <a:xfrm>
              <a:off x="1852238" y="1764096"/>
              <a:ext cx="1857650" cy="745918"/>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Software</a:t>
              </a:r>
            </a:p>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Requirements</a:t>
              </a:r>
            </a:p>
          </p:txBody>
        </p:sp>
        <p:sp>
          <p:nvSpPr>
            <p:cNvPr id="505861" name="Rectangle 5"/>
            <p:cNvSpPr>
              <a:spLocks noChangeArrowheads="1"/>
            </p:cNvSpPr>
            <p:nvPr/>
          </p:nvSpPr>
          <p:spPr bwMode="auto">
            <a:xfrm>
              <a:off x="3581833" y="2692578"/>
              <a:ext cx="1408113" cy="745918"/>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Software</a:t>
              </a:r>
            </a:p>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p:txBody>
        </p:sp>
        <p:sp>
          <p:nvSpPr>
            <p:cNvPr id="505862" name="Rectangle 6"/>
            <p:cNvSpPr>
              <a:spLocks noChangeArrowheads="1"/>
            </p:cNvSpPr>
            <p:nvPr/>
          </p:nvSpPr>
          <p:spPr bwMode="auto">
            <a:xfrm>
              <a:off x="4828221" y="3641934"/>
              <a:ext cx="1955378" cy="745918"/>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Implementation</a:t>
              </a:r>
            </a:p>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(Coding)</a:t>
              </a:r>
            </a:p>
          </p:txBody>
        </p:sp>
        <p:sp>
          <p:nvSpPr>
            <p:cNvPr id="505863" name="Rectangle 7"/>
            <p:cNvSpPr>
              <a:spLocks noChangeArrowheads="1"/>
            </p:cNvSpPr>
            <p:nvPr/>
          </p:nvSpPr>
          <p:spPr bwMode="auto">
            <a:xfrm>
              <a:off x="6709985" y="4579035"/>
              <a:ext cx="1601470" cy="745918"/>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Verification</a:t>
              </a:r>
            </a:p>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(Testing)</a:t>
              </a:r>
            </a:p>
          </p:txBody>
        </p:sp>
        <p:sp>
          <p:nvSpPr>
            <p:cNvPr id="505864" name="Rectangle 8"/>
            <p:cNvSpPr>
              <a:spLocks noChangeArrowheads="1"/>
            </p:cNvSpPr>
            <p:nvPr/>
          </p:nvSpPr>
          <p:spPr bwMode="auto">
            <a:xfrm>
              <a:off x="8258143" y="5529979"/>
              <a:ext cx="1878380" cy="745918"/>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Operation</a:t>
              </a:r>
            </a:p>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(Maintenance)</a:t>
              </a:r>
            </a:p>
          </p:txBody>
        </p:sp>
      </p:grpSp>
      <p:pic>
        <p:nvPicPr>
          <p:cNvPr id="17" name="Picture 3" descr="Waterfall-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371012" y="1448436"/>
            <a:ext cx="2049711" cy="2819398"/>
          </a:xfrm>
          <a:prstGeom prst="roundRect">
            <a:avLst>
              <a:gd name="adj" fmla="val 4401"/>
            </a:avLst>
          </a:prstGeom>
          <a:noFill/>
          <a:ln w="6350">
            <a:solidFill>
              <a:srgbClr val="5DC026">
                <a:alpha val="49804"/>
              </a:srgbClr>
            </a:solidFill>
            <a:miter lim="800000"/>
            <a:headEnd/>
            <a:tailEnd/>
          </a:ln>
        </p:spPr>
      </p:pic>
      <p:pic>
        <p:nvPicPr>
          <p:cNvPr id="18" name="Picture 5" descr="Waterfall-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8012" y="3526172"/>
            <a:ext cx="2011725" cy="2762638"/>
          </a:xfrm>
          <a:prstGeom prst="roundRect">
            <a:avLst>
              <a:gd name="adj" fmla="val 1687"/>
            </a:avLst>
          </a:prstGeom>
          <a:noFill/>
          <a:ln w="6350">
            <a:solidFill>
              <a:srgbClr val="5DC026">
                <a:alpha val="49804"/>
              </a:srgbClr>
            </a:solidFill>
            <a:miter lim="800000"/>
            <a:headEnd/>
            <a:tailEnd/>
          </a:ln>
        </p:spPr>
      </p:pic>
    </p:spTree>
    <p:extLst>
      <p:ext uri="{BB962C8B-B14F-4D97-AF65-F5344CB8AC3E}">
        <p14:creationId xmlns:p14="http://schemas.microsoft.com/office/powerpoint/2010/main" val="2383356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53" name="Rectangle 49"/>
          <p:cNvSpPr>
            <a:spLocks noChangeArrowheads="1"/>
          </p:cNvSpPr>
          <p:nvPr/>
        </p:nvSpPr>
        <p:spPr bwMode="auto">
          <a:xfrm>
            <a:off x="3338537" y="1257951"/>
            <a:ext cx="2120502"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Requirements</a:t>
            </a:r>
          </a:p>
        </p:txBody>
      </p:sp>
      <p:sp>
        <p:nvSpPr>
          <p:cNvPr id="507906" name="Rectangle 2"/>
          <p:cNvSpPr>
            <a:spLocks noChangeArrowheads="1"/>
          </p:cNvSpPr>
          <p:nvPr/>
        </p:nvSpPr>
        <p:spPr bwMode="auto">
          <a:xfrm>
            <a:off x="976477" y="1526961"/>
            <a:ext cx="1581202" cy="646331"/>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System</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Requirements</a:t>
            </a:r>
          </a:p>
        </p:txBody>
      </p:sp>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47</a:t>
            </a:fld>
            <a:endParaRPr lang="en-US" dirty="0"/>
          </a:p>
        </p:txBody>
      </p:sp>
      <p:sp>
        <p:nvSpPr>
          <p:cNvPr id="507907" name="Rectangle 3"/>
          <p:cNvSpPr>
            <a:spLocks noGrp="1" noChangeArrowheads="1"/>
          </p:cNvSpPr>
          <p:nvPr>
            <p:ph type="title"/>
          </p:nvPr>
        </p:nvSpPr>
        <p:spPr/>
        <p:txBody>
          <a:bodyPr/>
          <a:lstStyle/>
          <a:p>
            <a:r>
              <a:rPr lang="en-US" dirty="0"/>
              <a:t>Formal </a:t>
            </a:r>
            <a:r>
              <a:rPr lang="en-US" dirty="0" smtClean="0"/>
              <a:t>Methodologies are Heavyweight!</a:t>
            </a:r>
            <a:endParaRPr lang="bg-BG" dirty="0"/>
          </a:p>
        </p:txBody>
      </p:sp>
      <p:sp>
        <p:nvSpPr>
          <p:cNvPr id="507909" name="Rectangle 5"/>
          <p:cNvSpPr>
            <a:spLocks noChangeArrowheads="1"/>
          </p:cNvSpPr>
          <p:nvPr/>
        </p:nvSpPr>
        <p:spPr bwMode="auto">
          <a:xfrm>
            <a:off x="2712446" y="2169397"/>
            <a:ext cx="1581202" cy="646331"/>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Software</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Requirements</a:t>
            </a:r>
          </a:p>
        </p:txBody>
      </p:sp>
      <p:sp>
        <p:nvSpPr>
          <p:cNvPr id="507910" name="Rectangle 6"/>
          <p:cNvSpPr>
            <a:spLocks noChangeArrowheads="1"/>
          </p:cNvSpPr>
          <p:nvPr/>
        </p:nvSpPr>
        <p:spPr bwMode="auto">
          <a:xfrm>
            <a:off x="4988168" y="3823772"/>
            <a:ext cx="1013419" cy="369332"/>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Analysis</a:t>
            </a:r>
          </a:p>
        </p:txBody>
      </p:sp>
      <p:sp>
        <p:nvSpPr>
          <p:cNvPr id="507911" name="Rectangle 7"/>
          <p:cNvSpPr>
            <a:spLocks noChangeArrowheads="1"/>
          </p:cNvSpPr>
          <p:nvPr/>
        </p:nvSpPr>
        <p:spPr bwMode="auto">
          <a:xfrm>
            <a:off x="7142907" y="4850884"/>
            <a:ext cx="888385" cy="369332"/>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Coding</a:t>
            </a:r>
          </a:p>
        </p:txBody>
      </p:sp>
      <p:sp>
        <p:nvSpPr>
          <p:cNvPr id="507912" name="Rectangle 8"/>
          <p:cNvSpPr>
            <a:spLocks noChangeArrowheads="1"/>
          </p:cNvSpPr>
          <p:nvPr/>
        </p:nvSpPr>
        <p:spPr bwMode="auto">
          <a:xfrm>
            <a:off x="7861543" y="5354122"/>
            <a:ext cx="918585" cy="369332"/>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Testing</a:t>
            </a:r>
          </a:p>
        </p:txBody>
      </p:sp>
      <p:sp>
        <p:nvSpPr>
          <p:cNvPr id="507913" name="Rectangle 9"/>
          <p:cNvSpPr>
            <a:spLocks noChangeArrowheads="1"/>
          </p:cNvSpPr>
          <p:nvPr/>
        </p:nvSpPr>
        <p:spPr bwMode="auto">
          <a:xfrm>
            <a:off x="8377059" y="6001822"/>
            <a:ext cx="1298753" cy="369332"/>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Operations</a:t>
            </a:r>
          </a:p>
        </p:txBody>
      </p:sp>
      <p:sp>
        <p:nvSpPr>
          <p:cNvPr id="507914" name="Rectangle 10"/>
          <p:cNvSpPr>
            <a:spLocks noChangeArrowheads="1"/>
          </p:cNvSpPr>
          <p:nvPr/>
        </p:nvSpPr>
        <p:spPr bwMode="auto">
          <a:xfrm>
            <a:off x="4570412" y="1671377"/>
            <a:ext cx="1169889"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p:txBody>
      </p:sp>
      <p:sp>
        <p:nvSpPr>
          <p:cNvPr id="507915" name="Rectangle 11"/>
          <p:cNvSpPr>
            <a:spLocks noChangeArrowheads="1"/>
          </p:cNvSpPr>
          <p:nvPr/>
        </p:nvSpPr>
        <p:spPr bwMode="auto">
          <a:xfrm>
            <a:off x="5615243" y="1973281"/>
            <a:ext cx="1359065"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Analysis</a:t>
            </a:r>
          </a:p>
        </p:txBody>
      </p:sp>
      <p:sp>
        <p:nvSpPr>
          <p:cNvPr id="507920" name="AutoShape 16"/>
          <p:cNvSpPr>
            <a:spLocks noChangeArrowheads="1"/>
          </p:cNvSpPr>
          <p:nvPr/>
        </p:nvSpPr>
        <p:spPr bwMode="auto">
          <a:xfrm>
            <a:off x="1139577" y="4224288"/>
            <a:ext cx="1398587" cy="995928"/>
          </a:xfrm>
          <a:prstGeom prst="foldedCorner">
            <a:avLst>
              <a:gd name="adj" fmla="val 12500"/>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bIns="0">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Preliminary</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Document</a:t>
            </a:r>
          </a:p>
        </p:txBody>
      </p:sp>
      <p:sp>
        <p:nvSpPr>
          <p:cNvPr id="507921" name="AutoShape 17"/>
          <p:cNvSpPr>
            <a:spLocks noChangeArrowheads="1"/>
          </p:cNvSpPr>
          <p:nvPr/>
        </p:nvSpPr>
        <p:spPr bwMode="auto">
          <a:xfrm>
            <a:off x="1767078" y="5550435"/>
            <a:ext cx="1439862" cy="681424"/>
          </a:xfrm>
          <a:prstGeom prst="foldedCorner">
            <a:avLst>
              <a:gd name="adj" fmla="val 12500"/>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bIns="0">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UI Design Document</a:t>
            </a:r>
          </a:p>
        </p:txBody>
      </p:sp>
      <p:sp>
        <p:nvSpPr>
          <p:cNvPr id="507922" name="AutoShape 18"/>
          <p:cNvSpPr>
            <a:spLocks noChangeArrowheads="1"/>
          </p:cNvSpPr>
          <p:nvPr/>
        </p:nvSpPr>
        <p:spPr bwMode="auto">
          <a:xfrm>
            <a:off x="6666155" y="5634416"/>
            <a:ext cx="906462" cy="727859"/>
          </a:xfrm>
          <a:prstGeom prst="foldedCorner">
            <a:avLst>
              <a:gd name="adj" fmla="val 17991"/>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bIns="0">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Test</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Plan</a:t>
            </a:r>
          </a:p>
        </p:txBody>
      </p:sp>
      <p:cxnSp>
        <p:nvCxnSpPr>
          <p:cNvPr id="507924" name="AutoShape 20"/>
          <p:cNvCxnSpPr>
            <a:cxnSpLocks noChangeShapeType="1"/>
            <a:stCxn id="507906" idx="2"/>
            <a:endCxn id="507909" idx="1"/>
          </p:cNvCxnSpPr>
          <p:nvPr/>
        </p:nvCxnSpPr>
        <p:spPr bwMode="auto">
          <a:xfrm rot="16200000" flipH="1">
            <a:off x="2080127" y="1860243"/>
            <a:ext cx="319271" cy="945368"/>
          </a:xfrm>
          <a:prstGeom prst="curvedConnector2">
            <a:avLst/>
          </a:prstGeom>
          <a:noFill/>
          <a:ln w="25400">
            <a:solidFill>
              <a:schemeClr val="accent5">
                <a:lumMod val="20000"/>
                <a:lumOff val="80000"/>
              </a:schemeClr>
            </a:solidFill>
            <a:round/>
            <a:headEnd/>
            <a:tailEnd type="stealth" w="lg" len="lg"/>
          </a:ln>
          <a:effectLst/>
        </p:spPr>
      </p:cxnSp>
      <p:cxnSp>
        <p:nvCxnSpPr>
          <p:cNvPr id="507925" name="AutoShape 21"/>
          <p:cNvCxnSpPr>
            <a:cxnSpLocks noChangeShapeType="1"/>
            <a:stCxn id="507909" idx="2"/>
            <a:endCxn id="507933" idx="1"/>
          </p:cNvCxnSpPr>
          <p:nvPr/>
        </p:nvCxnSpPr>
        <p:spPr bwMode="auto">
          <a:xfrm rot="16200000" flipH="1">
            <a:off x="3366853" y="2951921"/>
            <a:ext cx="518707" cy="246319"/>
          </a:xfrm>
          <a:prstGeom prst="curvedConnector2">
            <a:avLst/>
          </a:prstGeom>
          <a:noFill/>
          <a:ln w="25400">
            <a:solidFill>
              <a:schemeClr val="accent5">
                <a:lumMod val="20000"/>
                <a:lumOff val="80000"/>
              </a:schemeClr>
            </a:solidFill>
            <a:round/>
            <a:headEnd/>
            <a:tailEnd type="stealth" w="lg" len="lg"/>
          </a:ln>
          <a:effectLst/>
        </p:spPr>
      </p:cxnSp>
      <p:cxnSp>
        <p:nvCxnSpPr>
          <p:cNvPr id="507926" name="AutoShape 22"/>
          <p:cNvCxnSpPr>
            <a:cxnSpLocks noChangeShapeType="1"/>
            <a:stCxn id="507910" idx="3"/>
            <a:endCxn id="507946" idx="0"/>
          </p:cNvCxnSpPr>
          <p:nvPr/>
        </p:nvCxnSpPr>
        <p:spPr bwMode="auto">
          <a:xfrm>
            <a:off x="6001587" y="4008438"/>
            <a:ext cx="709078" cy="86330"/>
          </a:xfrm>
          <a:prstGeom prst="curvedConnector2">
            <a:avLst/>
          </a:prstGeom>
          <a:noFill/>
          <a:ln w="25400">
            <a:solidFill>
              <a:schemeClr val="accent5">
                <a:lumMod val="20000"/>
                <a:lumOff val="80000"/>
              </a:schemeClr>
            </a:solidFill>
            <a:round/>
            <a:headEnd/>
            <a:tailEnd type="stealth" w="lg" len="lg"/>
          </a:ln>
          <a:effectLst/>
        </p:spPr>
      </p:cxnSp>
      <p:cxnSp>
        <p:nvCxnSpPr>
          <p:cNvPr id="507927" name="AutoShape 23"/>
          <p:cNvCxnSpPr>
            <a:cxnSpLocks noChangeShapeType="1"/>
            <a:stCxn id="507946" idx="1"/>
            <a:endCxn id="507948" idx="0"/>
          </p:cNvCxnSpPr>
          <p:nvPr/>
        </p:nvCxnSpPr>
        <p:spPr bwMode="auto">
          <a:xfrm rot="10800000" flipV="1">
            <a:off x="5484262" y="4417933"/>
            <a:ext cx="699657" cy="490379"/>
          </a:xfrm>
          <a:prstGeom prst="curvedConnector2">
            <a:avLst/>
          </a:prstGeom>
          <a:noFill/>
          <a:ln w="25400">
            <a:solidFill>
              <a:schemeClr val="accent5">
                <a:lumMod val="20000"/>
                <a:lumOff val="80000"/>
              </a:schemeClr>
            </a:solidFill>
            <a:round/>
            <a:headEnd/>
            <a:tailEnd type="stealth" w="lg" len="lg"/>
          </a:ln>
          <a:effectLst/>
        </p:spPr>
      </p:cxnSp>
      <p:cxnSp>
        <p:nvCxnSpPr>
          <p:cNvPr id="507928" name="AutoShape 24"/>
          <p:cNvCxnSpPr>
            <a:cxnSpLocks noChangeShapeType="1"/>
            <a:stCxn id="507911" idx="2"/>
            <a:endCxn id="507912" idx="1"/>
          </p:cNvCxnSpPr>
          <p:nvPr/>
        </p:nvCxnSpPr>
        <p:spPr bwMode="auto">
          <a:xfrm rot="16200000" flipH="1">
            <a:off x="7565035" y="5242280"/>
            <a:ext cx="318572" cy="274443"/>
          </a:xfrm>
          <a:prstGeom prst="curvedConnector2">
            <a:avLst/>
          </a:prstGeom>
          <a:noFill/>
          <a:ln w="25400">
            <a:solidFill>
              <a:schemeClr val="accent5">
                <a:lumMod val="20000"/>
                <a:lumOff val="80000"/>
              </a:schemeClr>
            </a:solidFill>
            <a:round/>
            <a:headEnd/>
            <a:tailEnd type="stealth" w="lg" len="lg"/>
          </a:ln>
          <a:effectLst/>
        </p:spPr>
      </p:cxnSp>
      <p:cxnSp>
        <p:nvCxnSpPr>
          <p:cNvPr id="507929" name="AutoShape 25"/>
          <p:cNvCxnSpPr>
            <a:cxnSpLocks noChangeShapeType="1"/>
            <a:stCxn id="507912" idx="2"/>
            <a:endCxn id="507913" idx="0"/>
          </p:cNvCxnSpPr>
          <p:nvPr/>
        </p:nvCxnSpPr>
        <p:spPr bwMode="auto">
          <a:xfrm rot="16200000" flipH="1">
            <a:off x="8534452" y="5509838"/>
            <a:ext cx="278368" cy="705600"/>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30" name="AutoShape 26"/>
          <p:cNvCxnSpPr>
            <a:cxnSpLocks noChangeShapeType="1"/>
            <a:stCxn id="507919" idx="1"/>
            <a:endCxn id="507913" idx="0"/>
          </p:cNvCxnSpPr>
          <p:nvPr/>
        </p:nvCxnSpPr>
        <p:spPr bwMode="auto">
          <a:xfrm rot="10800000" flipV="1">
            <a:off x="9026437" y="4349128"/>
            <a:ext cx="556077" cy="1652694"/>
          </a:xfrm>
          <a:prstGeom prst="curvedConnector2">
            <a:avLst/>
          </a:prstGeom>
          <a:noFill/>
          <a:ln w="25400">
            <a:solidFill>
              <a:schemeClr val="accent5">
                <a:lumMod val="20000"/>
                <a:lumOff val="80000"/>
              </a:schemeClr>
            </a:solidFill>
            <a:round/>
            <a:headEnd/>
            <a:tailEnd type="stealth" w="lg" len="lg"/>
          </a:ln>
          <a:effectLst/>
        </p:spPr>
      </p:cxnSp>
      <p:cxnSp>
        <p:nvCxnSpPr>
          <p:cNvPr id="507931" name="AutoShape 27"/>
          <p:cNvCxnSpPr>
            <a:cxnSpLocks noChangeShapeType="1"/>
            <a:stCxn id="507909" idx="1"/>
            <a:endCxn id="507943" idx="0"/>
          </p:cNvCxnSpPr>
          <p:nvPr/>
        </p:nvCxnSpPr>
        <p:spPr bwMode="auto">
          <a:xfrm rot="10800000" flipV="1">
            <a:off x="1866116" y="2492563"/>
            <a:ext cx="846330" cy="457010"/>
          </a:xfrm>
          <a:prstGeom prst="curvedConnector2">
            <a:avLst/>
          </a:prstGeom>
          <a:noFill/>
          <a:ln w="25400">
            <a:solidFill>
              <a:schemeClr val="accent5">
                <a:lumMod val="20000"/>
                <a:lumOff val="80000"/>
              </a:schemeClr>
            </a:solidFill>
            <a:round/>
            <a:headEnd/>
            <a:tailEnd type="stealth" w="lg" len="lg"/>
          </a:ln>
          <a:effectLst/>
        </p:spPr>
      </p:cxnSp>
      <p:cxnSp>
        <p:nvCxnSpPr>
          <p:cNvPr id="507932" name="AutoShape 28"/>
          <p:cNvCxnSpPr>
            <a:cxnSpLocks noChangeShapeType="1"/>
            <a:stCxn id="507933" idx="1"/>
            <a:endCxn id="507920" idx="3"/>
          </p:cNvCxnSpPr>
          <p:nvPr/>
        </p:nvCxnSpPr>
        <p:spPr bwMode="auto">
          <a:xfrm rot="10800000" flipV="1">
            <a:off x="2538164" y="3334434"/>
            <a:ext cx="1211202" cy="1387817"/>
          </a:xfrm>
          <a:prstGeom prst="curvedConnector3">
            <a:avLst>
              <a:gd name="adj1" fmla="val 50000"/>
            </a:avLst>
          </a:prstGeom>
          <a:noFill/>
          <a:ln w="25400">
            <a:solidFill>
              <a:schemeClr val="accent5">
                <a:lumMod val="20000"/>
                <a:lumOff val="80000"/>
              </a:schemeClr>
            </a:solidFill>
            <a:round/>
            <a:headEnd/>
            <a:tailEnd type="stealth" w="lg" len="lg"/>
          </a:ln>
          <a:effectLst/>
        </p:spPr>
      </p:cxnSp>
      <p:sp>
        <p:nvSpPr>
          <p:cNvPr id="507933" name="Rectangle 29"/>
          <p:cNvSpPr>
            <a:spLocks noChangeArrowheads="1"/>
          </p:cNvSpPr>
          <p:nvPr/>
        </p:nvSpPr>
        <p:spPr bwMode="auto">
          <a:xfrm>
            <a:off x="3749366" y="3011269"/>
            <a:ext cx="1337226" cy="646331"/>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Preliminary</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p:txBody>
      </p:sp>
      <p:cxnSp>
        <p:nvCxnSpPr>
          <p:cNvPr id="507934" name="AutoShape 30"/>
          <p:cNvCxnSpPr>
            <a:cxnSpLocks noChangeShapeType="1"/>
            <a:stCxn id="507933" idx="2"/>
            <a:endCxn id="507945" idx="0"/>
          </p:cNvCxnSpPr>
          <p:nvPr/>
        </p:nvCxnSpPr>
        <p:spPr bwMode="auto">
          <a:xfrm rot="5400000">
            <a:off x="3859317" y="3556138"/>
            <a:ext cx="457200" cy="660124"/>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35" name="AutoShape 31"/>
          <p:cNvCxnSpPr>
            <a:cxnSpLocks noChangeShapeType="1"/>
            <a:stCxn id="507946" idx="1"/>
            <a:endCxn id="507921" idx="0"/>
          </p:cNvCxnSpPr>
          <p:nvPr/>
        </p:nvCxnSpPr>
        <p:spPr bwMode="auto">
          <a:xfrm rot="10800000" flipV="1">
            <a:off x="2487010" y="4417933"/>
            <a:ext cx="3696909" cy="1132501"/>
          </a:xfrm>
          <a:prstGeom prst="curvedConnector2">
            <a:avLst/>
          </a:prstGeom>
          <a:noFill/>
          <a:ln w="25400">
            <a:solidFill>
              <a:schemeClr val="accent5">
                <a:lumMod val="20000"/>
                <a:lumOff val="80000"/>
              </a:schemeClr>
            </a:solidFill>
            <a:round/>
            <a:headEnd/>
            <a:tailEnd type="stealth" w="lg" len="lg"/>
          </a:ln>
          <a:effectLst/>
        </p:spPr>
      </p:cxnSp>
      <p:cxnSp>
        <p:nvCxnSpPr>
          <p:cNvPr id="507936" name="AutoShape 32"/>
          <p:cNvCxnSpPr>
            <a:cxnSpLocks noChangeShapeType="1"/>
            <a:stCxn id="507945" idx="6"/>
            <a:endCxn id="507910" idx="1"/>
          </p:cNvCxnSpPr>
          <p:nvPr/>
        </p:nvCxnSpPr>
        <p:spPr bwMode="auto">
          <a:xfrm flipV="1">
            <a:off x="4410317" y="4008438"/>
            <a:ext cx="577851" cy="560794"/>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37" name="AutoShape 33"/>
          <p:cNvCxnSpPr>
            <a:cxnSpLocks noChangeShapeType="1"/>
            <a:stCxn id="507948" idx="6"/>
            <a:endCxn id="507911" idx="1"/>
          </p:cNvCxnSpPr>
          <p:nvPr/>
        </p:nvCxnSpPr>
        <p:spPr bwMode="auto">
          <a:xfrm flipV="1">
            <a:off x="6635992" y="5035550"/>
            <a:ext cx="506915" cy="132439"/>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39" name="AutoShape 35"/>
          <p:cNvCxnSpPr>
            <a:cxnSpLocks noChangeShapeType="1"/>
            <a:stCxn id="507919" idx="1"/>
            <a:endCxn id="507910" idx="0"/>
          </p:cNvCxnSpPr>
          <p:nvPr/>
        </p:nvCxnSpPr>
        <p:spPr bwMode="auto">
          <a:xfrm rot="10800000">
            <a:off x="5494879" y="3823772"/>
            <a:ext cx="4087635" cy="525356"/>
          </a:xfrm>
          <a:prstGeom prst="curvedConnector4">
            <a:avLst>
              <a:gd name="adj1" fmla="val 43802"/>
              <a:gd name="adj2" fmla="val 143513"/>
            </a:avLst>
          </a:prstGeom>
          <a:noFill/>
          <a:ln w="25400">
            <a:solidFill>
              <a:schemeClr val="accent5">
                <a:lumMod val="20000"/>
                <a:lumOff val="80000"/>
              </a:schemeClr>
            </a:solidFill>
            <a:round/>
            <a:headEnd/>
            <a:tailEnd type="stealth" w="lg" len="lg"/>
          </a:ln>
          <a:effectLst/>
        </p:spPr>
      </p:cxnSp>
      <p:cxnSp>
        <p:nvCxnSpPr>
          <p:cNvPr id="507940" name="AutoShape 36"/>
          <p:cNvCxnSpPr>
            <a:cxnSpLocks noChangeShapeType="1"/>
            <a:stCxn id="507919" idx="1"/>
            <a:endCxn id="507946" idx="0"/>
          </p:cNvCxnSpPr>
          <p:nvPr/>
        </p:nvCxnSpPr>
        <p:spPr bwMode="auto">
          <a:xfrm rot="10800000">
            <a:off x="6710665" y="4094768"/>
            <a:ext cx="2871848" cy="254360"/>
          </a:xfrm>
          <a:prstGeom prst="curvedConnector4">
            <a:avLst>
              <a:gd name="adj1" fmla="val 40829"/>
              <a:gd name="adj2" fmla="val 189873"/>
            </a:avLst>
          </a:prstGeom>
          <a:noFill/>
          <a:ln w="25400">
            <a:solidFill>
              <a:schemeClr val="accent5">
                <a:lumMod val="20000"/>
                <a:lumOff val="80000"/>
              </a:schemeClr>
            </a:solidFill>
            <a:round/>
            <a:headEnd/>
            <a:tailEnd type="stealth" w="lg" len="lg"/>
          </a:ln>
          <a:effectLst/>
        </p:spPr>
      </p:cxnSp>
      <p:cxnSp>
        <p:nvCxnSpPr>
          <p:cNvPr id="507941" name="AutoShape 37"/>
          <p:cNvCxnSpPr>
            <a:cxnSpLocks noChangeShapeType="1"/>
            <a:stCxn id="507919" idx="1"/>
            <a:endCxn id="507911" idx="0"/>
          </p:cNvCxnSpPr>
          <p:nvPr/>
        </p:nvCxnSpPr>
        <p:spPr bwMode="auto">
          <a:xfrm rot="10800000" flipV="1">
            <a:off x="7587101" y="4349128"/>
            <a:ext cx="1995413" cy="501756"/>
          </a:xfrm>
          <a:prstGeom prst="curvedConnector2">
            <a:avLst/>
          </a:prstGeom>
          <a:noFill/>
          <a:ln w="25400">
            <a:solidFill>
              <a:schemeClr val="accent5">
                <a:lumMod val="20000"/>
                <a:lumOff val="80000"/>
              </a:schemeClr>
            </a:solidFill>
            <a:round/>
            <a:headEnd/>
            <a:tailEnd type="stealth" w="lg" len="lg"/>
          </a:ln>
          <a:effectLst/>
        </p:spPr>
      </p:cxnSp>
      <p:cxnSp>
        <p:nvCxnSpPr>
          <p:cNvPr id="507942" name="AutoShape 38"/>
          <p:cNvCxnSpPr>
            <a:cxnSpLocks noChangeShapeType="1"/>
            <a:stCxn id="507918" idx="1"/>
            <a:endCxn id="507912" idx="0"/>
          </p:cNvCxnSpPr>
          <p:nvPr/>
        </p:nvCxnSpPr>
        <p:spPr bwMode="auto">
          <a:xfrm rot="10800000" flipV="1">
            <a:off x="8320836" y="3915728"/>
            <a:ext cx="773634" cy="1438393"/>
          </a:xfrm>
          <a:prstGeom prst="curvedConnector2">
            <a:avLst/>
          </a:prstGeom>
          <a:noFill/>
          <a:ln w="25400">
            <a:solidFill>
              <a:schemeClr val="accent5">
                <a:lumMod val="20000"/>
                <a:lumOff val="80000"/>
              </a:schemeClr>
            </a:solidFill>
            <a:round/>
            <a:headEnd/>
            <a:tailEnd type="stealth" w="lg" len="lg"/>
          </a:ln>
          <a:effectLst/>
        </p:spPr>
      </p:cxnSp>
      <p:sp>
        <p:nvSpPr>
          <p:cNvPr id="507943" name="AutoShape 39"/>
          <p:cNvSpPr>
            <a:spLocks noChangeArrowheads="1"/>
          </p:cNvSpPr>
          <p:nvPr/>
        </p:nvSpPr>
        <p:spPr bwMode="auto">
          <a:xfrm>
            <a:off x="1073953" y="2949573"/>
            <a:ext cx="1584325" cy="1026058"/>
          </a:xfrm>
          <a:prstGeom prst="foldedCorner">
            <a:avLst>
              <a:gd name="adj" fmla="val 12500"/>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tIns="72000" bIns="0">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Software </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Requirements</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Specification</a:t>
            </a:r>
          </a:p>
        </p:txBody>
      </p:sp>
      <p:cxnSp>
        <p:nvCxnSpPr>
          <p:cNvPr id="507944" name="AutoShape 40"/>
          <p:cNvCxnSpPr>
            <a:cxnSpLocks noChangeShapeType="1"/>
            <a:stCxn id="507946" idx="1"/>
            <a:endCxn id="507923" idx="0"/>
          </p:cNvCxnSpPr>
          <p:nvPr/>
        </p:nvCxnSpPr>
        <p:spPr bwMode="auto">
          <a:xfrm rot="10800000" flipV="1">
            <a:off x="3966598" y="4417933"/>
            <a:ext cx="2217321" cy="1170979"/>
          </a:xfrm>
          <a:prstGeom prst="curvedConnector2">
            <a:avLst/>
          </a:prstGeom>
          <a:noFill/>
          <a:ln w="25400">
            <a:solidFill>
              <a:schemeClr val="accent5">
                <a:lumMod val="20000"/>
                <a:lumOff val="80000"/>
              </a:schemeClr>
            </a:solidFill>
            <a:round/>
            <a:headEnd/>
            <a:tailEnd type="stealth" w="lg" len="lg"/>
          </a:ln>
          <a:effectLst/>
        </p:spPr>
      </p:cxnSp>
      <p:sp>
        <p:nvSpPr>
          <p:cNvPr id="507946" name="Rectangle 42"/>
          <p:cNvSpPr>
            <a:spLocks noChangeArrowheads="1"/>
          </p:cNvSpPr>
          <p:nvPr/>
        </p:nvSpPr>
        <p:spPr bwMode="auto">
          <a:xfrm>
            <a:off x="6183918" y="4094768"/>
            <a:ext cx="1053494" cy="646331"/>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Program</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p:txBody>
      </p:sp>
      <p:cxnSp>
        <p:nvCxnSpPr>
          <p:cNvPr id="507947" name="AutoShape 43"/>
          <p:cNvCxnSpPr>
            <a:cxnSpLocks noChangeShapeType="1"/>
            <a:stCxn id="507912" idx="1"/>
            <a:endCxn id="507922" idx="3"/>
          </p:cNvCxnSpPr>
          <p:nvPr/>
        </p:nvCxnSpPr>
        <p:spPr bwMode="auto">
          <a:xfrm rot="10800000" flipV="1">
            <a:off x="7572619" y="5538788"/>
            <a:ext cx="288925" cy="459557"/>
          </a:xfrm>
          <a:prstGeom prst="curvedConnector3">
            <a:avLst>
              <a:gd name="adj1" fmla="val 50000"/>
            </a:avLst>
          </a:prstGeom>
          <a:noFill/>
          <a:ln w="25400">
            <a:solidFill>
              <a:schemeClr val="accent5">
                <a:lumMod val="20000"/>
                <a:lumOff val="80000"/>
              </a:schemeClr>
            </a:solidFill>
            <a:round/>
            <a:headEnd/>
            <a:tailEnd type="stealth" w="lg" len="lg"/>
          </a:ln>
          <a:effectLst/>
        </p:spPr>
      </p:cxnSp>
      <p:sp>
        <p:nvSpPr>
          <p:cNvPr id="507948" name="Oval 44"/>
          <p:cNvSpPr>
            <a:spLocks noChangeArrowheads="1"/>
          </p:cNvSpPr>
          <p:nvPr/>
        </p:nvSpPr>
        <p:spPr bwMode="auto">
          <a:xfrm>
            <a:off x="4332530" y="4908313"/>
            <a:ext cx="2303462" cy="519351"/>
          </a:xfrm>
          <a:prstGeom prst="ellipse">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 Review</a:t>
            </a:r>
          </a:p>
        </p:txBody>
      </p:sp>
      <p:sp>
        <p:nvSpPr>
          <p:cNvPr id="507949" name="AutoShape 45"/>
          <p:cNvSpPr>
            <a:spLocks noChangeArrowheads="1"/>
          </p:cNvSpPr>
          <p:nvPr/>
        </p:nvSpPr>
        <p:spPr bwMode="auto">
          <a:xfrm>
            <a:off x="9358205" y="5081798"/>
            <a:ext cx="1519255" cy="803731"/>
          </a:xfrm>
          <a:prstGeom prst="foldedCorner">
            <a:avLst>
              <a:gd name="adj" fmla="val 12500"/>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Operating</a:t>
            </a:r>
          </a:p>
          <a:p>
            <a:pPr algn="ctr" eaLnBrk="0" hangingPunct="0">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Instructions</a:t>
            </a:r>
          </a:p>
        </p:txBody>
      </p:sp>
      <p:cxnSp>
        <p:nvCxnSpPr>
          <p:cNvPr id="507950" name="AutoShape 46"/>
          <p:cNvCxnSpPr>
            <a:cxnSpLocks noChangeShapeType="1"/>
            <a:stCxn id="507913" idx="3"/>
            <a:endCxn id="507949" idx="2"/>
          </p:cNvCxnSpPr>
          <p:nvPr/>
        </p:nvCxnSpPr>
        <p:spPr bwMode="auto">
          <a:xfrm flipV="1">
            <a:off x="9675812" y="5885529"/>
            <a:ext cx="442021" cy="300959"/>
          </a:xfrm>
          <a:prstGeom prst="curvedConnector2">
            <a:avLst/>
          </a:prstGeom>
          <a:noFill/>
          <a:ln w="25400">
            <a:solidFill>
              <a:schemeClr val="accent5">
                <a:lumMod val="20000"/>
                <a:lumOff val="80000"/>
              </a:schemeClr>
            </a:solidFill>
            <a:round/>
            <a:headEnd/>
            <a:tailEnd type="stealth" w="lg" len="lg"/>
          </a:ln>
          <a:effectLst/>
        </p:spPr>
      </p:cxnSp>
      <p:cxnSp>
        <p:nvCxnSpPr>
          <p:cNvPr id="507954" name="AutoShape 50"/>
          <p:cNvCxnSpPr>
            <a:cxnSpLocks noChangeShapeType="1"/>
            <a:stCxn id="507953" idx="0"/>
            <a:endCxn id="507906" idx="0"/>
          </p:cNvCxnSpPr>
          <p:nvPr/>
        </p:nvCxnSpPr>
        <p:spPr bwMode="auto">
          <a:xfrm rot="16200000" flipH="1" flipV="1">
            <a:off x="2948428" y="76601"/>
            <a:ext cx="269010" cy="2631710"/>
          </a:xfrm>
          <a:prstGeom prst="curvedConnector3">
            <a:avLst>
              <a:gd name="adj1" fmla="val -84978"/>
            </a:avLst>
          </a:prstGeom>
          <a:noFill/>
          <a:ln w="25400">
            <a:solidFill>
              <a:schemeClr val="accent5">
                <a:lumMod val="20000"/>
                <a:lumOff val="80000"/>
              </a:schemeClr>
            </a:solidFill>
            <a:round/>
            <a:headEnd/>
            <a:tailEnd type="stealth" w="lg" len="lg"/>
          </a:ln>
          <a:effectLst/>
        </p:spPr>
      </p:cxnSp>
      <p:cxnSp>
        <p:nvCxnSpPr>
          <p:cNvPr id="507955" name="AutoShape 51"/>
          <p:cNvCxnSpPr>
            <a:cxnSpLocks noChangeShapeType="1"/>
            <a:stCxn id="507953" idx="1"/>
            <a:endCxn id="507909" idx="0"/>
          </p:cNvCxnSpPr>
          <p:nvPr/>
        </p:nvCxnSpPr>
        <p:spPr bwMode="auto">
          <a:xfrm rot="10800000" flipH="1" flipV="1">
            <a:off x="3338537" y="1488783"/>
            <a:ext cx="164510" cy="680613"/>
          </a:xfrm>
          <a:prstGeom prst="curvedConnector4">
            <a:avLst>
              <a:gd name="adj1" fmla="val -138958"/>
              <a:gd name="adj2" fmla="val 66958"/>
            </a:avLst>
          </a:prstGeom>
          <a:noFill/>
          <a:ln w="25400">
            <a:solidFill>
              <a:schemeClr val="accent5">
                <a:lumMod val="20000"/>
                <a:lumOff val="80000"/>
              </a:schemeClr>
            </a:solidFill>
            <a:round/>
            <a:headEnd/>
            <a:tailEnd type="stealth" w="lg" len="lg"/>
          </a:ln>
          <a:effectLst/>
        </p:spPr>
      </p:cxnSp>
      <p:cxnSp>
        <p:nvCxnSpPr>
          <p:cNvPr id="507956" name="AutoShape 52"/>
          <p:cNvCxnSpPr>
            <a:cxnSpLocks noChangeShapeType="1"/>
            <a:stCxn id="507914" idx="2"/>
            <a:endCxn id="507933" idx="0"/>
          </p:cNvCxnSpPr>
          <p:nvPr/>
        </p:nvCxnSpPr>
        <p:spPr bwMode="auto">
          <a:xfrm rot="5400000">
            <a:off x="4347555" y="2203466"/>
            <a:ext cx="878227" cy="737378"/>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57" name="AutoShape 53"/>
          <p:cNvCxnSpPr>
            <a:cxnSpLocks noChangeShapeType="1"/>
            <a:stCxn id="507915" idx="2"/>
            <a:endCxn id="507910" idx="0"/>
          </p:cNvCxnSpPr>
          <p:nvPr/>
        </p:nvCxnSpPr>
        <p:spPr bwMode="auto">
          <a:xfrm rot="5400000">
            <a:off x="5200414" y="2729410"/>
            <a:ext cx="1388826" cy="799898"/>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58" name="AutoShape 54"/>
          <p:cNvCxnSpPr>
            <a:cxnSpLocks noChangeShapeType="1"/>
            <a:stCxn id="507916" idx="2"/>
            <a:endCxn id="507946" idx="0"/>
          </p:cNvCxnSpPr>
          <p:nvPr/>
        </p:nvCxnSpPr>
        <p:spPr bwMode="auto">
          <a:xfrm rot="5400000">
            <a:off x="6491043" y="3054500"/>
            <a:ext cx="1259890" cy="820646"/>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59" name="AutoShape 55"/>
          <p:cNvCxnSpPr>
            <a:cxnSpLocks noChangeShapeType="1"/>
            <a:stCxn id="507917" idx="1"/>
            <a:endCxn id="507911" idx="0"/>
          </p:cNvCxnSpPr>
          <p:nvPr/>
        </p:nvCxnSpPr>
        <p:spPr bwMode="auto">
          <a:xfrm rot="10800000" flipV="1">
            <a:off x="7587100" y="3031172"/>
            <a:ext cx="118106" cy="1819712"/>
          </a:xfrm>
          <a:prstGeom prst="curvedConnector2">
            <a:avLst/>
          </a:prstGeom>
          <a:noFill/>
          <a:ln w="25400">
            <a:solidFill>
              <a:schemeClr val="accent5">
                <a:lumMod val="20000"/>
                <a:lumOff val="80000"/>
              </a:schemeClr>
            </a:solidFill>
            <a:round/>
            <a:headEnd/>
            <a:tailEnd type="stealth" w="lg" len="lg"/>
          </a:ln>
          <a:effectLst/>
        </p:spPr>
      </p:cxnSp>
      <p:cxnSp>
        <p:nvCxnSpPr>
          <p:cNvPr id="507960" name="AutoShape 56"/>
          <p:cNvCxnSpPr>
            <a:cxnSpLocks noChangeShapeType="1"/>
            <a:stCxn id="507946" idx="2"/>
            <a:endCxn id="507911" idx="1"/>
          </p:cNvCxnSpPr>
          <p:nvPr/>
        </p:nvCxnSpPr>
        <p:spPr bwMode="auto">
          <a:xfrm rot="16200000" flipH="1">
            <a:off x="6779561" y="4672203"/>
            <a:ext cx="294451" cy="432242"/>
          </a:xfrm>
          <a:prstGeom prst="curvedConnector2">
            <a:avLst/>
          </a:prstGeom>
          <a:noFill/>
          <a:ln w="25400">
            <a:solidFill>
              <a:schemeClr val="accent5">
                <a:lumMod val="20000"/>
                <a:lumOff val="80000"/>
              </a:schemeClr>
            </a:solidFill>
            <a:round/>
            <a:headEnd/>
            <a:tailEnd type="stealth" w="lg" len="lg"/>
          </a:ln>
          <a:effectLst/>
        </p:spPr>
      </p:cxnSp>
      <p:sp>
        <p:nvSpPr>
          <p:cNvPr id="507961" name="Oval 57"/>
          <p:cNvSpPr>
            <a:spLocks noChangeArrowheads="1"/>
          </p:cNvSpPr>
          <p:nvPr/>
        </p:nvSpPr>
        <p:spPr bwMode="auto">
          <a:xfrm>
            <a:off x="4967111" y="5612005"/>
            <a:ext cx="1327665" cy="908864"/>
          </a:xfrm>
          <a:prstGeom prst="ellipse">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Code Review</a:t>
            </a:r>
          </a:p>
        </p:txBody>
      </p:sp>
      <p:cxnSp>
        <p:nvCxnSpPr>
          <p:cNvPr id="507962" name="AutoShape 58"/>
          <p:cNvCxnSpPr>
            <a:cxnSpLocks noChangeShapeType="1"/>
            <a:stCxn id="507911" idx="2"/>
            <a:endCxn id="507961" idx="0"/>
          </p:cNvCxnSpPr>
          <p:nvPr/>
        </p:nvCxnSpPr>
        <p:spPr bwMode="auto">
          <a:xfrm rot="5400000">
            <a:off x="6413128" y="4438032"/>
            <a:ext cx="391789" cy="1956156"/>
          </a:xfrm>
          <a:prstGeom prst="curvedConnector3">
            <a:avLst>
              <a:gd name="adj1" fmla="val 50000"/>
            </a:avLst>
          </a:prstGeom>
          <a:noFill/>
          <a:ln w="25400">
            <a:solidFill>
              <a:schemeClr val="accent5">
                <a:lumMod val="20000"/>
                <a:lumOff val="80000"/>
              </a:schemeClr>
            </a:solidFill>
            <a:round/>
            <a:headEnd/>
            <a:tailEnd type="stealth" w="lg" len="lg"/>
          </a:ln>
          <a:effectLst/>
        </p:spPr>
      </p:cxnSp>
      <p:cxnSp>
        <p:nvCxnSpPr>
          <p:cNvPr id="507963" name="AutoShape 59"/>
          <p:cNvCxnSpPr>
            <a:cxnSpLocks noChangeShapeType="1"/>
            <a:stCxn id="507961" idx="7"/>
            <a:endCxn id="507911" idx="2"/>
          </p:cNvCxnSpPr>
          <p:nvPr/>
        </p:nvCxnSpPr>
        <p:spPr bwMode="auto">
          <a:xfrm rot="5400000" flipH="1" flipV="1">
            <a:off x="6581278" y="4739283"/>
            <a:ext cx="524889" cy="1486756"/>
          </a:xfrm>
          <a:prstGeom prst="curvedConnector3">
            <a:avLst>
              <a:gd name="adj1" fmla="val 50000"/>
            </a:avLst>
          </a:prstGeom>
          <a:noFill/>
          <a:ln w="25400">
            <a:solidFill>
              <a:schemeClr val="accent5">
                <a:lumMod val="20000"/>
                <a:lumOff val="80000"/>
              </a:schemeClr>
            </a:solidFill>
            <a:round/>
            <a:headEnd/>
            <a:tailEnd type="stealth" w="lg" len="lg"/>
          </a:ln>
          <a:effectLst/>
        </p:spPr>
      </p:cxnSp>
      <p:sp>
        <p:nvSpPr>
          <p:cNvPr id="507923" name="AutoShape 19"/>
          <p:cNvSpPr>
            <a:spLocks noChangeArrowheads="1"/>
          </p:cNvSpPr>
          <p:nvPr/>
        </p:nvSpPr>
        <p:spPr bwMode="auto">
          <a:xfrm>
            <a:off x="3503047" y="5588913"/>
            <a:ext cx="927100" cy="681424"/>
          </a:xfrm>
          <a:prstGeom prst="foldedCorner">
            <a:avLst>
              <a:gd name="adj" fmla="val 12500"/>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bIns="0">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Final</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Design</a:t>
            </a:r>
          </a:p>
        </p:txBody>
      </p:sp>
      <p:sp>
        <p:nvSpPr>
          <p:cNvPr id="75" name="TextBox 74"/>
          <p:cNvSpPr txBox="1"/>
          <p:nvPr/>
        </p:nvSpPr>
        <p:spPr>
          <a:xfrm>
            <a:off x="8794715" y="1205805"/>
            <a:ext cx="2938497" cy="1384995"/>
          </a:xfrm>
          <a:prstGeom prst="rect">
            <a:avLst/>
          </a:prstGeom>
          <a:noFill/>
        </p:spPr>
        <p:txBody>
          <a:bodyPr wrap="none" rtlCol="0">
            <a:spAutoFit/>
          </a:bodyPr>
          <a:lstStyle/>
          <a:p>
            <a:pPr algn="r"/>
            <a:r>
              <a:rPr lang="en-US" sz="2800" b="1" dirty="0">
                <a:effectLst>
                  <a:outerShdw blurRad="38100" dist="38100" dir="2700000" algn="tl">
                    <a:srgbClr val="000000">
                      <a:alpha val="43137"/>
                    </a:srgbClr>
                  </a:outerShdw>
                </a:effectLst>
              </a:rPr>
              <a:t>Full of documents,</a:t>
            </a:r>
          </a:p>
          <a:p>
            <a:pPr algn="r"/>
            <a:r>
              <a:rPr lang="en-US" sz="2800" b="1" dirty="0">
                <a:effectLst>
                  <a:outerShdw blurRad="38100" dist="38100" dir="2700000" algn="tl">
                    <a:srgbClr val="000000">
                      <a:alpha val="43137"/>
                    </a:srgbClr>
                  </a:outerShdw>
                </a:effectLst>
              </a:rPr>
              <a:t> diagrams, </a:t>
            </a:r>
            <a:r>
              <a:rPr lang="en-US" sz="2800" b="1" dirty="0" smtClean="0">
                <a:effectLst>
                  <a:outerShdw blurRad="38100" dist="38100" dir="2700000" algn="tl">
                    <a:srgbClr val="000000">
                      <a:alpha val="43137"/>
                    </a:srgbClr>
                  </a:outerShdw>
                </a:effectLst>
              </a:rPr>
              <a:t>formal</a:t>
            </a:r>
            <a:br>
              <a:rPr lang="en-US" sz="2800" b="1" dirty="0" smtClean="0">
                <a:effectLst>
                  <a:outerShdw blurRad="38100" dist="38100" dir="2700000" algn="tl">
                    <a:srgbClr val="000000">
                      <a:alpha val="43137"/>
                    </a:srgbClr>
                  </a:outerShdw>
                </a:effectLst>
              </a:rPr>
            </a:br>
            <a:r>
              <a:rPr lang="en-US" sz="2800" b="1" dirty="0" smtClean="0">
                <a:effectLst>
                  <a:outerShdw blurRad="38100" dist="38100" dir="2700000" algn="tl">
                    <a:srgbClr val="000000">
                      <a:alpha val="43137"/>
                    </a:srgbClr>
                  </a:outerShdw>
                </a:effectLst>
              </a:rPr>
              <a:t>approvals, etc</a:t>
            </a:r>
            <a:r>
              <a:rPr lang="en-US" sz="2800" b="1" dirty="0">
                <a:effectLst>
                  <a:outerShdw blurRad="38100" dist="38100" dir="2700000" algn="tl">
                    <a:srgbClr val="000000">
                      <a:alpha val="43137"/>
                    </a:srgbClr>
                  </a:outerShdw>
                </a:effectLst>
              </a:rPr>
              <a:t>.</a:t>
            </a:r>
          </a:p>
        </p:txBody>
      </p:sp>
      <p:sp>
        <p:nvSpPr>
          <p:cNvPr id="507945" name="Oval 41"/>
          <p:cNvSpPr>
            <a:spLocks noChangeArrowheads="1"/>
          </p:cNvSpPr>
          <p:nvPr/>
        </p:nvSpPr>
        <p:spPr bwMode="auto">
          <a:xfrm>
            <a:off x="3105392" y="4114800"/>
            <a:ext cx="1304925" cy="908864"/>
          </a:xfrm>
          <a:prstGeom prst="ellipse">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Prelim.</a:t>
            </a:r>
          </a:p>
          <a:p>
            <a:pPr algn="ctr" eaLnBrk="0" hangingPunct="0">
              <a:buClr>
                <a:schemeClr val="accent5">
                  <a:lumMod val="40000"/>
                  <a:lumOff val="60000"/>
                </a:schemeClr>
              </a:buClr>
              <a:buSzPct val="70000"/>
            </a:pPr>
            <a:r>
              <a:rPr lang="en-US" sz="1800" b="1" noProof="1">
                <a:solidFill>
                  <a:schemeClr val="tx1">
                    <a:lumMod val="40000"/>
                    <a:lumOff val="60000"/>
                  </a:schemeClr>
                </a:solidFill>
                <a:effectLst>
                  <a:outerShdw blurRad="38100" dist="38100" dir="2700000" algn="tl">
                    <a:srgbClr val="000000">
                      <a:alpha val="43137"/>
                    </a:srgbClr>
                  </a:outerShdw>
                </a:effectLst>
                <a:cs typeface="Consolas" pitchFamily="49" charset="0"/>
              </a:rPr>
              <a:t>Review</a:t>
            </a:r>
          </a:p>
        </p:txBody>
      </p:sp>
      <p:sp>
        <p:nvSpPr>
          <p:cNvPr id="507916" name="Rectangle 12"/>
          <p:cNvSpPr>
            <a:spLocks noChangeArrowheads="1"/>
          </p:cNvSpPr>
          <p:nvPr/>
        </p:nvSpPr>
        <p:spPr bwMode="auto">
          <a:xfrm>
            <a:off x="6426411" y="2373213"/>
            <a:ext cx="2209799"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smtClean="0">
                <a:solidFill>
                  <a:schemeClr val="tx1">
                    <a:lumMod val="40000"/>
                    <a:lumOff val="60000"/>
                  </a:schemeClr>
                </a:solidFill>
                <a:effectLst>
                  <a:outerShdw blurRad="38100" dist="38100" dir="2700000" algn="tl">
                    <a:srgbClr val="000000">
                      <a:alpha val="43137"/>
                    </a:srgbClr>
                  </a:outerShdw>
                </a:effectLst>
                <a:cs typeface="Consolas" pitchFamily="49" charset="0"/>
              </a:rPr>
              <a:t>Detailed Design</a:t>
            </a:r>
            <a:endPar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endParaRPr>
          </a:p>
        </p:txBody>
      </p:sp>
      <p:sp>
        <p:nvSpPr>
          <p:cNvPr id="507917" name="Rectangle 13"/>
          <p:cNvSpPr>
            <a:spLocks noChangeArrowheads="1"/>
          </p:cNvSpPr>
          <p:nvPr/>
        </p:nvSpPr>
        <p:spPr bwMode="auto">
          <a:xfrm>
            <a:off x="7705206" y="2800339"/>
            <a:ext cx="1191386"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Coding</a:t>
            </a:r>
          </a:p>
        </p:txBody>
      </p:sp>
      <p:sp>
        <p:nvSpPr>
          <p:cNvPr id="507951" name="Rectangle 47"/>
          <p:cNvSpPr>
            <a:spLocks noChangeArrowheads="1"/>
          </p:cNvSpPr>
          <p:nvPr/>
        </p:nvSpPr>
        <p:spPr bwMode="auto">
          <a:xfrm>
            <a:off x="8295770" y="3233286"/>
            <a:ext cx="1758917"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Integration</a:t>
            </a:r>
          </a:p>
        </p:txBody>
      </p:sp>
      <p:sp>
        <p:nvSpPr>
          <p:cNvPr id="507918" name="Rectangle 14"/>
          <p:cNvSpPr>
            <a:spLocks noChangeArrowheads="1"/>
          </p:cNvSpPr>
          <p:nvPr/>
        </p:nvSpPr>
        <p:spPr bwMode="auto">
          <a:xfrm>
            <a:off x="9094470" y="3684896"/>
            <a:ext cx="1231886"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Testing</a:t>
            </a:r>
          </a:p>
        </p:txBody>
      </p:sp>
      <p:sp>
        <p:nvSpPr>
          <p:cNvPr id="507919" name="Rectangle 15"/>
          <p:cNvSpPr>
            <a:spLocks noChangeArrowheads="1"/>
          </p:cNvSpPr>
          <p:nvPr/>
        </p:nvSpPr>
        <p:spPr bwMode="auto">
          <a:xfrm>
            <a:off x="9582513" y="4118295"/>
            <a:ext cx="1083899" cy="461665"/>
          </a:xfrm>
          <a:prstGeom prst="rect">
            <a:avLst/>
          </a:prstGeom>
          <a:solidFill>
            <a:srgbClr val="5E6465"/>
          </a:solidFill>
          <a:ln w="12700">
            <a:solidFill>
              <a:schemeClr val="accent5">
                <a:lumMod val="20000"/>
                <a:lumOff val="80000"/>
              </a:schemeClr>
            </a:solidFill>
          </a:ln>
          <a:effectLst>
            <a:outerShdw blurRad="50800" dist="38100" dir="2700000" algn="tl" rotWithShape="0">
              <a:schemeClr val="bg1">
                <a:lumMod val="95000"/>
                <a:lumOff val="5000"/>
                <a:alpha val="40000"/>
              </a:schemeClr>
            </a:outerShdw>
          </a:effectLst>
        </p:spPr>
        <p:txBody>
          <a:bodyPr wrap="square">
            <a:spAutoFit/>
          </a:bodyPr>
          <a:lstStyle/>
          <a:p>
            <a:pPr algn="ctr" eaLnBrk="0" hangingPunct="0">
              <a:buClr>
                <a:schemeClr val="accent5">
                  <a:lumMod val="40000"/>
                  <a:lumOff val="60000"/>
                </a:schemeClr>
              </a:buClr>
              <a:buSzPct val="70000"/>
            </a:pPr>
            <a:r>
              <a:rPr lang="en-US" b="1" noProof="1">
                <a:solidFill>
                  <a:schemeClr val="tx1">
                    <a:lumMod val="40000"/>
                    <a:lumOff val="60000"/>
                  </a:schemeClr>
                </a:solidFill>
                <a:effectLst>
                  <a:outerShdw blurRad="38100" dist="38100" dir="2700000" algn="tl">
                    <a:srgbClr val="000000">
                      <a:alpha val="43137"/>
                    </a:srgbClr>
                  </a:outerShdw>
                </a:effectLst>
                <a:cs typeface="Consolas" pitchFamily="49" charset="0"/>
              </a:rPr>
              <a:t>Usage</a:t>
            </a:r>
          </a:p>
        </p:txBody>
      </p:sp>
    </p:spTree>
    <p:extLst>
      <p:ext uri="{BB962C8B-B14F-4D97-AF65-F5344CB8AC3E}">
        <p14:creationId xmlns:p14="http://schemas.microsoft.com/office/powerpoint/2010/main" val="1573559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1" name="Picture 3" descr="Gymnast%20for%20AD%200606-1"/>
          <p:cNvPicPr>
            <a:picLocks noChangeAspect="1" noChangeArrowheads="1"/>
          </p:cNvPicPr>
          <p:nvPr/>
        </p:nvPicPr>
        <p:blipFill>
          <a:blip r:embed="rId3" cstate="print">
            <a:lum bright="6000" contrast="-24000"/>
            <a:extLst>
              <a:ext uri="{28A0092B-C50C-407E-A947-70E740481C1C}">
                <a14:useLocalDpi xmlns:a14="http://schemas.microsoft.com/office/drawing/2010/main"/>
              </a:ext>
            </a:extLst>
          </a:blip>
          <a:srcRect/>
          <a:stretch>
            <a:fillRect/>
          </a:stretch>
        </p:blipFill>
        <p:spPr bwMode="auto">
          <a:xfrm rot="-151345">
            <a:off x="3268046" y="3063090"/>
            <a:ext cx="5509858" cy="2666756"/>
          </a:xfrm>
          <a:prstGeom prst="roundRect">
            <a:avLst>
              <a:gd name="adj" fmla="val 7614"/>
            </a:avLst>
          </a:prstGeom>
          <a:noFill/>
          <a:ln w="9525">
            <a:solidFill>
              <a:srgbClr val="416791"/>
            </a:solidFill>
            <a:miter lim="800000"/>
            <a:headEnd/>
            <a:tailEnd/>
          </a:ln>
        </p:spPr>
      </p:pic>
      <p:sp>
        <p:nvSpPr>
          <p:cNvPr id="4" name="Title 1"/>
          <p:cNvSpPr>
            <a:spLocks noGrp="1"/>
          </p:cNvSpPr>
          <p:nvPr>
            <p:ph type="ctrTitle"/>
          </p:nvPr>
        </p:nvSpPr>
        <p:spPr>
          <a:xfrm>
            <a:off x="1979612" y="1600200"/>
            <a:ext cx="8229600" cy="820600"/>
          </a:xfrm>
        </p:spPr>
        <p:txBody>
          <a:bodyPr/>
          <a:lstStyle/>
          <a:p>
            <a:r>
              <a:rPr lang="en-US" dirty="0" smtClean="0"/>
              <a:t>Agile Development</a:t>
            </a:r>
            <a:endParaRPr lang="en-US" dirty="0"/>
          </a:p>
        </p:txBody>
      </p:sp>
    </p:spTree>
    <p:extLst>
      <p:ext uri="{BB962C8B-B14F-4D97-AF65-F5344CB8AC3E}">
        <p14:creationId xmlns:p14="http://schemas.microsoft.com/office/powerpoint/2010/main" val="72228517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49</a:t>
            </a:fld>
            <a:endParaRPr lang="en-US" dirty="0"/>
          </a:p>
        </p:txBody>
      </p:sp>
      <p:sp>
        <p:nvSpPr>
          <p:cNvPr id="510979" name="Rectangle 3"/>
          <p:cNvSpPr>
            <a:spLocks noGrp="1" noChangeArrowheads="1"/>
          </p:cNvSpPr>
          <p:nvPr>
            <p:ph idx="1"/>
          </p:nvPr>
        </p:nvSpPr>
        <p:spPr>
          <a:xfrm>
            <a:off x="2128836" y="1447800"/>
            <a:ext cx="7927976" cy="2981192"/>
          </a:xfr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lvl="1" indent="0">
              <a:spcBef>
                <a:spcPts val="0"/>
              </a:spcBef>
              <a:spcAft>
                <a:spcPct val="0"/>
              </a:spcAft>
              <a:buClr>
                <a:schemeClr val="accent5">
                  <a:lumMod val="40000"/>
                  <a:lumOff val="60000"/>
                </a:schemeClr>
              </a:buClr>
              <a:buSzPct val="70000"/>
              <a:buNone/>
              <a:tabLst>
                <a:tab pos="282575" algn="l"/>
              </a:tabLst>
            </a:pPr>
            <a:r>
              <a:rPr lang="en-US" sz="3600" noProof="1">
                <a:cs typeface="Consolas" pitchFamily="49" charset="0"/>
              </a:rPr>
              <a:t>“Our highest priority is to satisfy the </a:t>
            </a:r>
          </a:p>
          <a:p>
            <a:pPr marL="0" lvl="1" indent="0">
              <a:spcBef>
                <a:spcPts val="0"/>
              </a:spcBef>
              <a:spcAft>
                <a:spcPct val="0"/>
              </a:spcAft>
              <a:buClr>
                <a:schemeClr val="accent5">
                  <a:lumMod val="40000"/>
                  <a:lumOff val="60000"/>
                </a:schemeClr>
              </a:buClr>
              <a:buSzPct val="70000"/>
              <a:buNone/>
              <a:tabLst>
                <a:tab pos="282575" algn="l"/>
              </a:tabLst>
            </a:pPr>
            <a:r>
              <a:rPr lang="en-US" sz="3600" noProof="1">
                <a:cs typeface="Consolas" pitchFamily="49" charset="0"/>
              </a:rPr>
              <a:t>customer through early and continuous</a:t>
            </a:r>
          </a:p>
          <a:p>
            <a:pPr marL="0" lvl="1" indent="0">
              <a:spcBef>
                <a:spcPts val="0"/>
              </a:spcBef>
              <a:spcAft>
                <a:spcPct val="0"/>
              </a:spcAft>
              <a:buClr>
                <a:schemeClr val="accent5">
                  <a:lumMod val="40000"/>
                  <a:lumOff val="60000"/>
                </a:schemeClr>
              </a:buClr>
              <a:buSzPct val="70000"/>
              <a:buNone/>
              <a:tabLst>
                <a:tab pos="282575" algn="l"/>
              </a:tabLst>
            </a:pPr>
            <a:r>
              <a:rPr lang="en-US" sz="3600" noProof="1">
                <a:cs typeface="Consolas" pitchFamily="49" charset="0"/>
              </a:rPr>
              <a:t>delivery of valuable software“</a:t>
            </a:r>
          </a:p>
          <a:p>
            <a:pPr marL="0" lvl="1" indent="0">
              <a:spcBef>
                <a:spcPts val="0"/>
              </a:spcBef>
              <a:spcAft>
                <a:spcPct val="0"/>
              </a:spcAft>
              <a:buClr>
                <a:schemeClr val="accent5">
                  <a:lumMod val="40000"/>
                  <a:lumOff val="60000"/>
                </a:schemeClr>
              </a:buClr>
              <a:buSzPct val="70000"/>
              <a:buNone/>
              <a:tabLst>
                <a:tab pos="282575" algn="l"/>
              </a:tabLst>
            </a:pPr>
            <a:endParaRPr lang="en-US" sz="3600" noProof="1">
              <a:cs typeface="Consolas" pitchFamily="49" charset="0"/>
            </a:endParaRPr>
          </a:p>
          <a:p>
            <a:pPr marL="0" lvl="1" indent="0">
              <a:spcBef>
                <a:spcPts val="0"/>
              </a:spcBef>
              <a:spcAft>
                <a:spcPct val="0"/>
              </a:spcAft>
              <a:buClr>
                <a:schemeClr val="accent5">
                  <a:lumMod val="40000"/>
                  <a:lumOff val="60000"/>
                </a:schemeClr>
              </a:buClr>
              <a:buSzPct val="70000"/>
              <a:buNone/>
              <a:tabLst>
                <a:tab pos="282575" algn="l"/>
              </a:tabLst>
            </a:pPr>
            <a:r>
              <a:rPr lang="en-US" sz="3600" noProof="1">
                <a:cs typeface="Consolas" pitchFamily="49" charset="0"/>
              </a:rPr>
              <a:t>                            </a:t>
            </a:r>
            <a:r>
              <a:rPr lang="en-US" sz="3600" noProof="1">
                <a:solidFill>
                  <a:schemeClr val="accent5">
                    <a:lumMod val="20000"/>
                    <a:lumOff val="80000"/>
                  </a:schemeClr>
                </a:solidFill>
                <a:cs typeface="Consolas" pitchFamily="49" charset="0"/>
              </a:rPr>
              <a:t>		</a:t>
            </a:r>
          </a:p>
        </p:txBody>
      </p:sp>
      <p:sp>
        <p:nvSpPr>
          <p:cNvPr id="510978" name="Rectangle 2"/>
          <p:cNvSpPr>
            <a:spLocks noGrp="1" noChangeArrowheads="1"/>
          </p:cNvSpPr>
          <p:nvPr>
            <p:ph type="title"/>
          </p:nvPr>
        </p:nvSpPr>
        <p:spPr/>
        <p:txBody>
          <a:bodyPr/>
          <a:lstStyle/>
          <a:p>
            <a:r>
              <a:rPr lang="en-US" dirty="0"/>
              <a:t>The Agile Manifesto</a:t>
            </a:r>
          </a:p>
        </p:txBody>
      </p:sp>
      <p:sp>
        <p:nvSpPr>
          <p:cNvPr id="4" name="TextBox 3"/>
          <p:cNvSpPr txBox="1"/>
          <p:nvPr/>
        </p:nvSpPr>
        <p:spPr>
          <a:xfrm>
            <a:off x="6780212" y="3667780"/>
            <a:ext cx="3071931" cy="523220"/>
          </a:xfrm>
          <a:prstGeom prst="rect">
            <a:avLst/>
          </a:prstGeom>
          <a:noFill/>
        </p:spPr>
        <p:txBody>
          <a:bodyPr wrap="none" rtlCol="0">
            <a:spAutoFit/>
          </a:bodyPr>
          <a:lstStyle/>
          <a:p>
            <a:r>
              <a:rPr lang="en-US" sz="2800" b="1" i="1" noProof="1">
                <a:solidFill>
                  <a:schemeClr val="accent5">
                    <a:lumMod val="20000"/>
                    <a:lumOff val="80000"/>
                  </a:schemeClr>
                </a:solidFill>
                <a:effectLst>
                  <a:outerShdw blurRad="38100" dist="38100" dir="2700000" algn="tl">
                    <a:srgbClr val="000000">
                      <a:alpha val="43137"/>
                    </a:srgbClr>
                  </a:outerShdw>
                </a:effectLst>
                <a:cs typeface="Consolas" pitchFamily="49" charset="0"/>
              </a:rPr>
              <a:t>Manifesto for Agile</a:t>
            </a:r>
            <a:endParaRPr lang="en-US" sz="2800" b="1" i="1" dirty="0">
              <a:solidFill>
                <a:schemeClr val="accent5">
                  <a:lumMod val="20000"/>
                  <a:lumOff val="80000"/>
                </a:schemeClr>
              </a:solidFill>
              <a:effectLst>
                <a:outerShdw blurRad="38100" dist="38100" dir="2700000" algn="tl">
                  <a:srgbClr val="000000">
                    <a:alpha val="43137"/>
                  </a:srgbClr>
                </a:outerShdw>
              </a:effectLst>
            </a:endParaRPr>
          </a:p>
        </p:txBody>
      </p:sp>
      <p:pic>
        <p:nvPicPr>
          <p:cNvPr id="10242" name="Picture 2" descr="http://cis.scc.spokane.edu/_images/bhit/cis/agile.jpg"/>
          <p:cNvPicPr>
            <a:picLocks noChangeAspect="1" noChangeArrowheads="1"/>
          </p:cNvPicPr>
          <p:nvPr/>
        </p:nvPicPr>
        <p:blipFill>
          <a:blip r:embed="rId2" cstate="print">
            <a:lum bright="-10000"/>
            <a:extLst>
              <a:ext uri="{28A0092B-C50C-407E-A947-70E740481C1C}">
                <a14:useLocalDpi xmlns:a14="http://schemas.microsoft.com/office/drawing/2010/main"/>
              </a:ext>
            </a:extLst>
          </a:blip>
          <a:srcRect/>
          <a:stretch>
            <a:fillRect/>
          </a:stretch>
        </p:blipFill>
        <p:spPr bwMode="auto">
          <a:xfrm>
            <a:off x="2132012" y="5029200"/>
            <a:ext cx="7924800" cy="1219200"/>
          </a:xfrm>
          <a:prstGeom prst="roundRect">
            <a:avLst>
              <a:gd name="adj" fmla="val 4401"/>
            </a:avLst>
          </a:prstGeom>
          <a:noFill/>
          <a:ln w="3175">
            <a:solidFill>
              <a:schemeClr val="tx1">
                <a:lumMod val="40000"/>
                <a:lumOff val="60000"/>
                <a:alpha val="70000"/>
              </a:schemeClr>
            </a:solidFill>
            <a:miter lim="800000"/>
            <a:headEnd/>
            <a:tailEnd/>
          </a:ln>
        </p:spPr>
      </p:pic>
      <p:sp>
        <p:nvSpPr>
          <p:cNvPr id="3" name="TextBox 2"/>
          <p:cNvSpPr txBox="1"/>
          <p:nvPr/>
        </p:nvSpPr>
        <p:spPr>
          <a:xfrm>
            <a:off x="2128836" y="5105400"/>
            <a:ext cx="7927976" cy="1015663"/>
          </a:xfrm>
          <a:prstGeom prst="rect">
            <a:avLst/>
          </a:prstGeom>
          <a:noFill/>
        </p:spPr>
        <p:txBody>
          <a:bodyPr wrap="square" rtlCol="0">
            <a:spAutoFit/>
          </a:bodyPr>
          <a:lstStyle/>
          <a:p>
            <a:pPr algn="ctr"/>
            <a:r>
              <a:rPr lang="en-US" sz="6000" b="1" spc="50" dirty="0" smtClean="0">
                <a:ln w="9525" cmpd="sng">
                  <a:solidFill>
                    <a:schemeClr val="accent1"/>
                  </a:solidFill>
                  <a:prstDash val="solid"/>
                </a:ln>
                <a:solidFill>
                  <a:srgbClr val="70AD47">
                    <a:tint val="1000"/>
                  </a:srgbClr>
                </a:solidFill>
                <a:effectLst>
                  <a:glow rad="38100">
                    <a:schemeClr val="accent1">
                      <a:alpha val="40000"/>
                    </a:schemeClr>
                  </a:glow>
                </a:effectLst>
              </a:rPr>
              <a:t>The Agile Spirit</a:t>
            </a:r>
            <a:endParaRPr lang="en-US" sz="6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849399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467971" name="Rectangle 3"/>
          <p:cNvSpPr>
            <a:spLocks noGrp="1" noChangeArrowheads="1"/>
          </p:cNvSpPr>
          <p:nvPr>
            <p:ph idx="1"/>
          </p:nvPr>
        </p:nvSpPr>
        <p:spPr/>
        <p:txBody>
          <a:bodyPr/>
          <a:lstStyle/>
          <a:p>
            <a:pPr>
              <a:lnSpc>
                <a:spcPct val="100000"/>
              </a:lnSpc>
            </a:pPr>
            <a:r>
              <a:rPr lang="en-US" dirty="0">
                <a:solidFill>
                  <a:schemeClr val="tx2">
                    <a:lumMod val="75000"/>
                  </a:schemeClr>
                </a:solidFill>
              </a:rPr>
              <a:t>Software engineering </a:t>
            </a:r>
            <a:r>
              <a:rPr lang="en-US" dirty="0"/>
              <a:t>is:</a:t>
            </a:r>
          </a:p>
          <a:p>
            <a:pPr lvl="1">
              <a:lnSpc>
                <a:spcPct val="100000"/>
              </a:lnSpc>
            </a:pPr>
            <a:r>
              <a:rPr lang="en-US" dirty="0"/>
              <a:t>An engineering discipline that provides knowledge, </a:t>
            </a:r>
            <a:r>
              <a:rPr lang="en-US" dirty="0" smtClean="0"/>
              <a:t>processes, tools</a:t>
            </a:r>
            <a:r>
              <a:rPr lang="en-US" dirty="0"/>
              <a:t>, and </a:t>
            </a:r>
            <a:r>
              <a:rPr lang="en-US" dirty="0" smtClean="0"/>
              <a:t>approaches </a:t>
            </a:r>
            <a:r>
              <a:rPr lang="en-US" dirty="0"/>
              <a:t>for:</a:t>
            </a:r>
          </a:p>
          <a:p>
            <a:pPr lvl="2">
              <a:lnSpc>
                <a:spcPct val="100000"/>
              </a:lnSpc>
            </a:pPr>
            <a:r>
              <a:rPr lang="en-US" dirty="0"/>
              <a:t>Defining software </a:t>
            </a:r>
            <a:r>
              <a:rPr lang="en-US" dirty="0">
                <a:solidFill>
                  <a:schemeClr val="tx2">
                    <a:lumMod val="75000"/>
                  </a:schemeClr>
                </a:solidFill>
              </a:rPr>
              <a:t>requirements</a:t>
            </a:r>
          </a:p>
          <a:p>
            <a:pPr lvl="2">
              <a:lnSpc>
                <a:spcPct val="100000"/>
              </a:lnSpc>
            </a:pPr>
            <a:r>
              <a:rPr lang="en-US" dirty="0"/>
              <a:t>Performing software </a:t>
            </a:r>
            <a:r>
              <a:rPr lang="en-US" dirty="0">
                <a:solidFill>
                  <a:schemeClr val="tx2">
                    <a:lumMod val="75000"/>
                  </a:schemeClr>
                </a:solidFill>
              </a:rPr>
              <a:t>design</a:t>
            </a:r>
          </a:p>
          <a:p>
            <a:pPr lvl="2">
              <a:lnSpc>
                <a:spcPct val="100000"/>
              </a:lnSpc>
            </a:pPr>
            <a:r>
              <a:rPr lang="en-US" dirty="0"/>
              <a:t>Software </a:t>
            </a:r>
            <a:r>
              <a:rPr lang="en-US" dirty="0">
                <a:solidFill>
                  <a:schemeClr val="tx2">
                    <a:lumMod val="75000"/>
                  </a:schemeClr>
                </a:solidFill>
              </a:rPr>
              <a:t>construction</a:t>
            </a:r>
          </a:p>
          <a:p>
            <a:pPr lvl="2">
              <a:lnSpc>
                <a:spcPct val="100000"/>
              </a:lnSpc>
            </a:pPr>
            <a:r>
              <a:rPr lang="en-US" dirty="0"/>
              <a:t>Software </a:t>
            </a:r>
            <a:r>
              <a:rPr lang="en-US" dirty="0">
                <a:solidFill>
                  <a:schemeClr val="tx2">
                    <a:lumMod val="75000"/>
                  </a:schemeClr>
                </a:solidFill>
              </a:rPr>
              <a:t>testing</a:t>
            </a:r>
          </a:p>
          <a:p>
            <a:pPr lvl="2">
              <a:lnSpc>
                <a:spcPct val="100000"/>
              </a:lnSpc>
            </a:pPr>
            <a:r>
              <a:rPr lang="en-US" dirty="0"/>
              <a:t>Software </a:t>
            </a:r>
            <a:r>
              <a:rPr lang="en-US" dirty="0">
                <a:solidFill>
                  <a:schemeClr val="tx2">
                    <a:lumMod val="75000"/>
                  </a:schemeClr>
                </a:solidFill>
              </a:rPr>
              <a:t>maintenance</a:t>
            </a:r>
            <a:r>
              <a:rPr lang="en-US" dirty="0"/>
              <a:t> tasks</a:t>
            </a:r>
          </a:p>
          <a:p>
            <a:pPr lvl="2">
              <a:lnSpc>
                <a:spcPct val="100000"/>
              </a:lnSpc>
            </a:pPr>
            <a:r>
              <a:rPr lang="en-US" dirty="0"/>
              <a:t>Software </a:t>
            </a:r>
            <a:r>
              <a:rPr lang="en-US" dirty="0">
                <a:solidFill>
                  <a:schemeClr val="tx2">
                    <a:lumMod val="75000"/>
                  </a:schemeClr>
                </a:solidFill>
              </a:rPr>
              <a:t>project</a:t>
            </a:r>
            <a:r>
              <a:rPr lang="en-US" dirty="0"/>
              <a:t> </a:t>
            </a:r>
            <a:r>
              <a:rPr lang="en-US" dirty="0">
                <a:solidFill>
                  <a:schemeClr val="tx2">
                    <a:lumMod val="75000"/>
                  </a:schemeClr>
                </a:solidFill>
              </a:rPr>
              <a:t>management</a:t>
            </a:r>
          </a:p>
        </p:txBody>
      </p:sp>
      <p:sp>
        <p:nvSpPr>
          <p:cNvPr id="467970" name="Rectangle 2"/>
          <p:cNvSpPr>
            <a:spLocks noGrp="1" noChangeArrowheads="1"/>
          </p:cNvSpPr>
          <p:nvPr>
            <p:ph type="title"/>
          </p:nvPr>
        </p:nvSpPr>
        <p:spPr/>
        <p:txBody>
          <a:bodyPr/>
          <a:lstStyle/>
          <a:p>
            <a:r>
              <a:rPr lang="en-US" dirty="0"/>
              <a:t>Software Engineering</a:t>
            </a:r>
          </a:p>
        </p:txBody>
      </p:sp>
      <p:pic>
        <p:nvPicPr>
          <p:cNvPr id="1026" name="Picture 2" descr="http://www.rpheng.com/images/software_engineer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0212" y="3048000"/>
            <a:ext cx="3943350" cy="2628900"/>
          </a:xfrm>
          <a:prstGeom prst="roundRect">
            <a:avLst>
              <a:gd name="adj" fmla="val 8875"/>
            </a:avLst>
          </a:prstGeom>
          <a:noFill/>
          <a:ln w="3175">
            <a:solidFill>
              <a:srgbClr val="00B0F0">
                <a:alpha val="50000"/>
              </a:srgbClr>
            </a:solidFill>
          </a:ln>
          <a:extLst>
            <a:ext uri="{909E8E84-426E-40DD-AFC4-6F175D3DCCD1}">
              <a14:hiddenFill xmlns:a14="http://schemas.microsoft.com/office/drawing/2010/main">
                <a:solidFill>
                  <a:srgbClr val="FFFFFF"/>
                </a:solidFill>
              </a14:hiddenFill>
            </a:ext>
          </a:extLst>
        </p:spPr>
      </p:pic>
      <p:pic>
        <p:nvPicPr>
          <p:cNvPr id="62466" name="Picture 2" descr="http://cs.njit.edu/images/software-engineering.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56612" y="4267200"/>
            <a:ext cx="3086100" cy="2057400"/>
          </a:xfrm>
          <a:prstGeom prst="roundRect">
            <a:avLst>
              <a:gd name="adj" fmla="val 8875"/>
            </a:avLst>
          </a:prstGeom>
          <a:noFill/>
          <a:ln w="3175">
            <a:solidFill>
              <a:srgbClr val="92D050">
                <a:alpha val="50000"/>
              </a:srgbClr>
            </a:solidFill>
          </a:ln>
        </p:spPr>
      </p:pic>
    </p:spTree>
    <p:extLst>
      <p:ext uri="{BB962C8B-B14F-4D97-AF65-F5344CB8AC3E}">
        <p14:creationId xmlns:p14="http://schemas.microsoft.com/office/powerpoint/2010/main" val="398654482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50</a:t>
            </a:fld>
            <a:endParaRPr lang="en-US" dirty="0"/>
          </a:p>
        </p:txBody>
      </p:sp>
      <p:sp>
        <p:nvSpPr>
          <p:cNvPr id="512002" name="Rectangle 2"/>
          <p:cNvSpPr>
            <a:spLocks noGrp="1" noChangeArrowheads="1"/>
          </p:cNvSpPr>
          <p:nvPr>
            <p:ph idx="1"/>
          </p:nvPr>
        </p:nvSpPr>
        <p:spPr/>
        <p:txBody>
          <a:bodyPr>
            <a:normAutofit/>
          </a:bodyPr>
          <a:lstStyle/>
          <a:p>
            <a:r>
              <a:rPr lang="en-US" sz="3600" dirty="0"/>
              <a:t>Incremental</a:t>
            </a:r>
          </a:p>
          <a:p>
            <a:pPr lvl="1"/>
            <a:r>
              <a:rPr lang="en-US" dirty="0">
                <a:solidFill>
                  <a:schemeClr val="tx2">
                    <a:lumMod val="75000"/>
                  </a:schemeClr>
                </a:solidFill>
                <a:effectLst>
                  <a:outerShdw blurRad="38100" dist="38100" dir="2700000" algn="tl">
                    <a:srgbClr val="000000"/>
                  </a:outerShdw>
                </a:effectLst>
              </a:rPr>
              <a:t>Working software</a:t>
            </a:r>
            <a:r>
              <a:rPr lang="en-US" dirty="0">
                <a:solidFill>
                  <a:schemeClr val="tx2">
                    <a:lumMod val="75000"/>
                  </a:schemeClr>
                </a:solidFill>
              </a:rPr>
              <a:t> </a:t>
            </a:r>
            <a:r>
              <a:rPr lang="en-US" dirty="0"/>
              <a:t>over </a:t>
            </a:r>
            <a:r>
              <a:rPr lang="en-US" dirty="0" smtClean="0"/>
              <a:t>heavy documentation</a:t>
            </a:r>
            <a:endParaRPr lang="en-US" dirty="0"/>
          </a:p>
          <a:p>
            <a:r>
              <a:rPr lang="en-US" sz="3600" dirty="0"/>
              <a:t>Cooperation</a:t>
            </a:r>
          </a:p>
          <a:p>
            <a:pPr lvl="1"/>
            <a:r>
              <a:rPr lang="en-US" dirty="0">
                <a:solidFill>
                  <a:schemeClr val="tx2">
                    <a:lumMod val="75000"/>
                  </a:schemeClr>
                </a:solidFill>
                <a:effectLst>
                  <a:outerShdw blurRad="38100" dist="38100" dir="2700000" algn="tl">
                    <a:srgbClr val="000000"/>
                  </a:outerShdw>
                </a:effectLst>
              </a:rPr>
              <a:t>Customer collaboration</a:t>
            </a:r>
            <a:r>
              <a:rPr lang="en-US" dirty="0">
                <a:solidFill>
                  <a:schemeClr val="tx2">
                    <a:lumMod val="75000"/>
                  </a:schemeClr>
                </a:solidFill>
              </a:rPr>
              <a:t> </a:t>
            </a:r>
            <a:r>
              <a:rPr lang="en-US" dirty="0"/>
              <a:t>over contract negotiation</a:t>
            </a:r>
          </a:p>
          <a:p>
            <a:r>
              <a:rPr lang="en-US" sz="3600" dirty="0"/>
              <a:t>Straightforward</a:t>
            </a:r>
          </a:p>
          <a:p>
            <a:pPr lvl="1"/>
            <a:r>
              <a:rPr lang="en-US" dirty="0">
                <a:solidFill>
                  <a:schemeClr val="tx2">
                    <a:lumMod val="75000"/>
                  </a:schemeClr>
                </a:solidFill>
                <a:effectLst>
                  <a:outerShdw blurRad="38100" dist="38100" dir="2700000" algn="tl">
                    <a:srgbClr val="000000"/>
                  </a:outerShdw>
                </a:effectLst>
              </a:rPr>
              <a:t>Individuals and interactions</a:t>
            </a:r>
            <a:r>
              <a:rPr lang="en-US" dirty="0">
                <a:solidFill>
                  <a:schemeClr val="tx2">
                    <a:lumMod val="75000"/>
                  </a:schemeClr>
                </a:solidFill>
              </a:rPr>
              <a:t> </a:t>
            </a:r>
            <a:r>
              <a:rPr lang="en-US" dirty="0"/>
              <a:t>over processes and tools</a:t>
            </a:r>
          </a:p>
          <a:p>
            <a:r>
              <a:rPr lang="en-US" sz="3600" dirty="0"/>
              <a:t>Adaptive</a:t>
            </a:r>
          </a:p>
          <a:p>
            <a:pPr lvl="1"/>
            <a:r>
              <a:rPr lang="en-US" dirty="0">
                <a:solidFill>
                  <a:schemeClr val="tx2">
                    <a:lumMod val="75000"/>
                  </a:schemeClr>
                </a:solidFill>
                <a:effectLst>
                  <a:outerShdw blurRad="38100" dist="38100" dir="2700000" algn="tl">
                    <a:srgbClr val="000000"/>
                  </a:outerShdw>
                </a:effectLst>
              </a:rPr>
              <a:t>Responding to change</a:t>
            </a:r>
            <a:r>
              <a:rPr lang="en-US" dirty="0">
                <a:solidFill>
                  <a:schemeClr val="tx2">
                    <a:lumMod val="75000"/>
                  </a:schemeClr>
                </a:solidFill>
              </a:rPr>
              <a:t> </a:t>
            </a:r>
            <a:r>
              <a:rPr lang="en-US" dirty="0"/>
              <a:t>over following a plan</a:t>
            </a:r>
          </a:p>
        </p:txBody>
      </p:sp>
      <p:sp>
        <p:nvSpPr>
          <p:cNvPr id="512003" name="Rectangle 3"/>
          <p:cNvSpPr>
            <a:spLocks noGrp="1" noChangeArrowheads="1"/>
          </p:cNvSpPr>
          <p:nvPr>
            <p:ph type="title"/>
          </p:nvPr>
        </p:nvSpPr>
        <p:spPr/>
        <p:txBody>
          <a:bodyPr/>
          <a:lstStyle/>
          <a:p>
            <a:r>
              <a:rPr lang="en-US" dirty="0"/>
              <a:t>The Agile Spirit</a:t>
            </a:r>
            <a:endParaRPr lang="bg-BG" dirty="0"/>
          </a:p>
        </p:txBody>
      </p:sp>
      <p:pic>
        <p:nvPicPr>
          <p:cNvPr id="2" name="Picture 1"/>
          <p:cNvPicPr>
            <a:picLocks noChangeAspect="1"/>
          </p:cNvPicPr>
          <p:nvPr/>
        </p:nvPicPr>
        <p:blipFill>
          <a:blip r:embed="rId2"/>
          <a:stretch>
            <a:fillRect/>
          </a:stretch>
        </p:blipFill>
        <p:spPr>
          <a:xfrm>
            <a:off x="9048546" y="1219200"/>
            <a:ext cx="2517866" cy="1444877"/>
          </a:xfrm>
          <a:prstGeom prst="rect">
            <a:avLst/>
          </a:prstGeom>
        </p:spPr>
      </p:pic>
      <p:pic>
        <p:nvPicPr>
          <p:cNvPr id="6152" name="Picture 8" descr="http://www.unlweb.net/unlweb/images/stories/cooperation_ic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2687" y="2971800"/>
            <a:ext cx="1273725" cy="128609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pbs.twimg.com/profile_images/2301241687/33wsy5ccovk40irdv7x6_400x4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0131" y="4586719"/>
            <a:ext cx="1204481" cy="1204481"/>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http://haysgsi.bpwdev.net/wp-content/uploads/2014/07/icon-labour-market-flexibility.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32966" y="5562600"/>
            <a:ext cx="1371446" cy="1016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28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51</a:t>
            </a:fld>
            <a:endParaRPr lang="en-US" dirty="0"/>
          </a:p>
        </p:txBody>
      </p:sp>
      <p:sp>
        <p:nvSpPr>
          <p:cNvPr id="513027" name="Rectangle 3"/>
          <p:cNvSpPr>
            <a:spLocks noGrp="1" noChangeArrowheads="1"/>
          </p:cNvSpPr>
          <p:nvPr>
            <p:ph idx="1"/>
          </p:nvPr>
        </p:nvSpPr>
        <p:spPr/>
        <p:txBody>
          <a:bodyPr>
            <a:normAutofit/>
          </a:bodyPr>
          <a:lstStyle/>
          <a:p>
            <a:pPr>
              <a:lnSpc>
                <a:spcPct val="100000"/>
              </a:lnSpc>
            </a:pPr>
            <a:r>
              <a:rPr lang="en-US" sz="3000" dirty="0"/>
              <a:t>Scrum</a:t>
            </a:r>
          </a:p>
          <a:p>
            <a:pPr>
              <a:lnSpc>
                <a:spcPct val="100000"/>
              </a:lnSpc>
            </a:pPr>
            <a:r>
              <a:rPr lang="en-US" sz="3000" dirty="0"/>
              <a:t>Kanban</a:t>
            </a:r>
          </a:p>
          <a:p>
            <a:pPr>
              <a:lnSpc>
                <a:spcPct val="100000"/>
              </a:lnSpc>
            </a:pPr>
            <a:r>
              <a:rPr lang="en-US" sz="3000" dirty="0"/>
              <a:t>Lean Software Development</a:t>
            </a:r>
          </a:p>
          <a:p>
            <a:pPr>
              <a:lnSpc>
                <a:spcPct val="100000"/>
              </a:lnSpc>
            </a:pPr>
            <a:r>
              <a:rPr lang="en-US" sz="3000" dirty="0"/>
              <a:t>e</a:t>
            </a:r>
            <a:r>
              <a:rPr lang="en-US" sz="3000" dirty="0">
                <a:solidFill>
                  <a:schemeClr val="accent5">
                    <a:lumMod val="20000"/>
                    <a:lumOff val="80000"/>
                  </a:schemeClr>
                </a:solidFill>
                <a:latin typeface="Consolas" pitchFamily="49" charset="0"/>
                <a:cs typeface="Consolas" pitchFamily="49" charset="0"/>
              </a:rPr>
              <a:t>X</a:t>
            </a:r>
            <a:r>
              <a:rPr lang="en-US" sz="3000" dirty="0"/>
              <a:t>treme </a:t>
            </a:r>
            <a:r>
              <a:rPr lang="en-US" sz="3000" dirty="0">
                <a:solidFill>
                  <a:schemeClr val="accent5">
                    <a:lumMod val="20000"/>
                    <a:lumOff val="80000"/>
                  </a:schemeClr>
                </a:solidFill>
                <a:latin typeface="Consolas" pitchFamily="49" charset="0"/>
                <a:cs typeface="Consolas" pitchFamily="49" charset="0"/>
              </a:rPr>
              <a:t>P</a:t>
            </a:r>
            <a:r>
              <a:rPr lang="en-US" sz="3000" dirty="0"/>
              <a:t>rogramming (XP)</a:t>
            </a:r>
          </a:p>
          <a:p>
            <a:pPr>
              <a:lnSpc>
                <a:spcPct val="100000"/>
              </a:lnSpc>
            </a:pPr>
            <a:r>
              <a:rPr lang="en-US" sz="3000" dirty="0"/>
              <a:t>Feature-Driven Development (FDD)</a:t>
            </a:r>
          </a:p>
          <a:p>
            <a:pPr>
              <a:lnSpc>
                <a:spcPct val="100000"/>
              </a:lnSpc>
            </a:pPr>
            <a:r>
              <a:rPr lang="en-US" sz="3000" dirty="0"/>
              <a:t>Crystal </a:t>
            </a:r>
            <a:r>
              <a:rPr lang="en-US" sz="3000" dirty="0" smtClean="0"/>
              <a:t>Family of Methodologies</a:t>
            </a:r>
            <a:endParaRPr lang="en-US" sz="3000" dirty="0"/>
          </a:p>
          <a:p>
            <a:pPr>
              <a:lnSpc>
                <a:spcPct val="100000"/>
              </a:lnSpc>
            </a:pPr>
            <a:r>
              <a:rPr lang="en-US" sz="3000" dirty="0"/>
              <a:t>Adaptive Software Development (ASD)</a:t>
            </a:r>
          </a:p>
          <a:p>
            <a:pPr>
              <a:lnSpc>
                <a:spcPct val="100000"/>
              </a:lnSpc>
            </a:pPr>
            <a:r>
              <a:rPr lang="en-US" sz="3000" dirty="0"/>
              <a:t>Dynamic System Development Model (DSDM)</a:t>
            </a:r>
          </a:p>
          <a:p>
            <a:pPr>
              <a:lnSpc>
                <a:spcPct val="100000"/>
              </a:lnSpc>
            </a:pPr>
            <a:r>
              <a:rPr lang="en-US" sz="3000" dirty="0"/>
              <a:t>Agile Unified Process (AUP)</a:t>
            </a:r>
          </a:p>
        </p:txBody>
      </p:sp>
      <p:sp>
        <p:nvSpPr>
          <p:cNvPr id="513026" name="Rectangle 2"/>
          <p:cNvSpPr>
            <a:spLocks noGrp="1" noChangeArrowheads="1"/>
          </p:cNvSpPr>
          <p:nvPr>
            <p:ph type="title"/>
          </p:nvPr>
        </p:nvSpPr>
        <p:spPr/>
        <p:txBody>
          <a:bodyPr/>
          <a:lstStyle/>
          <a:p>
            <a:r>
              <a:rPr lang="en-US" sz="4400"/>
              <a:t>Agile Methodologies</a:t>
            </a:r>
          </a:p>
        </p:txBody>
      </p:sp>
      <p:pic>
        <p:nvPicPr>
          <p:cNvPr id="7170" name="Picture 2" descr="http://www.blackstonemedia.com/wp-content/uploads/2014/09/Agi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812" y="1261262"/>
            <a:ext cx="4876800" cy="430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13525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52</a:t>
            </a:fld>
            <a:endParaRPr lang="en-US" dirty="0"/>
          </a:p>
        </p:txBody>
      </p:sp>
      <p:sp>
        <p:nvSpPr>
          <p:cNvPr id="3" name="Content Placeholder 2"/>
          <p:cNvSpPr>
            <a:spLocks noGrp="1"/>
          </p:cNvSpPr>
          <p:nvPr>
            <p:ph idx="1"/>
          </p:nvPr>
        </p:nvSpPr>
        <p:spPr/>
        <p:txBody>
          <a:bodyPr/>
          <a:lstStyle/>
          <a:p>
            <a:r>
              <a:rPr lang="en-US" b="1" dirty="0">
                <a:solidFill>
                  <a:schemeClr val="tx2">
                    <a:lumMod val="75000"/>
                  </a:schemeClr>
                </a:solidFill>
              </a:rPr>
              <a:t>Scrum</a:t>
            </a:r>
            <a:r>
              <a:rPr lang="en-US" dirty="0"/>
              <a:t> is an iterative and incremental agile software development methodology for managing product </a:t>
            </a:r>
            <a:r>
              <a:rPr lang="en-US" dirty="0" smtClean="0"/>
              <a:t>development</a:t>
            </a:r>
          </a:p>
          <a:p>
            <a:pPr lvl="1"/>
            <a:r>
              <a:rPr lang="en-US" dirty="0" smtClean="0"/>
              <a:t>Very popular in the software industry</a:t>
            </a:r>
            <a:endParaRPr lang="en-US" dirty="0"/>
          </a:p>
          <a:p>
            <a:pPr>
              <a:lnSpc>
                <a:spcPct val="100000"/>
              </a:lnSpc>
            </a:pPr>
            <a:r>
              <a:rPr lang="en-US" dirty="0" smtClean="0"/>
              <a:t>Scrum </a:t>
            </a:r>
            <a:r>
              <a:rPr lang="en-US" dirty="0" smtClean="0"/>
              <a:t>roles:</a:t>
            </a:r>
          </a:p>
          <a:p>
            <a:pPr lvl="1">
              <a:lnSpc>
                <a:spcPct val="100000"/>
              </a:lnSpc>
            </a:pPr>
            <a:r>
              <a:rPr lang="en-US" dirty="0" smtClean="0">
                <a:solidFill>
                  <a:schemeClr val="tx2">
                    <a:lumMod val="75000"/>
                  </a:schemeClr>
                </a:solidFill>
              </a:rPr>
              <a:t>Scrum Master</a:t>
            </a:r>
            <a:r>
              <a:rPr lang="en-US" dirty="0" smtClean="0">
                <a:solidFill>
                  <a:schemeClr val="accent5">
                    <a:lumMod val="20000"/>
                    <a:lumOff val="80000"/>
                  </a:schemeClr>
                </a:solidFill>
              </a:rPr>
              <a:t> </a:t>
            </a:r>
            <a:r>
              <a:rPr lang="en-US" dirty="0" smtClean="0"/>
              <a:t>– maintains the Scrum processes</a:t>
            </a:r>
          </a:p>
          <a:p>
            <a:pPr lvl="1">
              <a:lnSpc>
                <a:spcPct val="100000"/>
              </a:lnSpc>
            </a:pPr>
            <a:r>
              <a:rPr lang="en-US" dirty="0" smtClean="0">
                <a:solidFill>
                  <a:schemeClr val="tx2">
                    <a:lumMod val="75000"/>
                  </a:schemeClr>
                </a:solidFill>
              </a:rPr>
              <a:t>Product Owner</a:t>
            </a:r>
            <a:r>
              <a:rPr lang="en-US" dirty="0" smtClean="0">
                <a:solidFill>
                  <a:schemeClr val="accent5">
                    <a:lumMod val="20000"/>
                    <a:lumOff val="80000"/>
                  </a:schemeClr>
                </a:solidFill>
              </a:rPr>
              <a:t> </a:t>
            </a:r>
            <a:r>
              <a:rPr lang="en-US" dirty="0" smtClean="0"/>
              <a:t>– represents the stakeholders </a:t>
            </a:r>
          </a:p>
          <a:p>
            <a:pPr lvl="1">
              <a:lnSpc>
                <a:spcPct val="100000"/>
              </a:lnSpc>
            </a:pPr>
            <a:r>
              <a:rPr lang="en-US" dirty="0" smtClean="0">
                <a:solidFill>
                  <a:schemeClr val="tx2">
                    <a:lumMod val="75000"/>
                  </a:schemeClr>
                </a:solidFill>
              </a:rPr>
              <a:t>Team </a:t>
            </a:r>
            <a:r>
              <a:rPr lang="en-US" dirty="0" smtClean="0"/>
              <a:t>– a group of about </a:t>
            </a:r>
            <a:r>
              <a:rPr lang="en-US" dirty="0" smtClean="0">
                <a:latin typeface="Consolas" pitchFamily="49" charset="0"/>
                <a:cs typeface="Consolas" pitchFamily="49" charset="0"/>
              </a:rPr>
              <a:t>7</a:t>
            </a:r>
            <a:r>
              <a:rPr lang="en-US" dirty="0" smtClean="0"/>
              <a:t> people</a:t>
            </a:r>
          </a:p>
          <a:p>
            <a:pPr lvl="2">
              <a:lnSpc>
                <a:spcPct val="100000"/>
              </a:lnSpc>
            </a:pPr>
            <a:r>
              <a:rPr lang="en-US" dirty="0" smtClean="0"/>
              <a:t>The team does the actual development: analysis, design, implementation, testing, etc.</a:t>
            </a:r>
            <a:endParaRPr lang="en-US" dirty="0"/>
          </a:p>
        </p:txBody>
      </p:sp>
      <p:sp>
        <p:nvSpPr>
          <p:cNvPr id="2" name="Title 1"/>
          <p:cNvSpPr>
            <a:spLocks noGrp="1"/>
          </p:cNvSpPr>
          <p:nvPr>
            <p:ph type="title"/>
          </p:nvPr>
        </p:nvSpPr>
        <p:spPr/>
        <p:txBody>
          <a:bodyPr/>
          <a:lstStyle/>
          <a:p>
            <a:r>
              <a:rPr lang="en-US" dirty="0" smtClean="0"/>
              <a:t>Scrum</a:t>
            </a:r>
            <a:endParaRPr lang="en-US" dirty="0"/>
          </a:p>
        </p:txBody>
      </p:sp>
      <p:pic>
        <p:nvPicPr>
          <p:cNvPr id="8194" name="Picture 2" descr="http://ullizee.files.wordpress.com/2013/04/scrum-org-logo_with_tagl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9012" y="2566268"/>
            <a:ext cx="3020468" cy="1015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7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53</a:t>
            </a:fld>
            <a:endParaRPr lang="en-US" dirty="0"/>
          </a:p>
        </p:txBody>
      </p:sp>
      <p:sp>
        <p:nvSpPr>
          <p:cNvPr id="3" name="Content Placeholder 2"/>
          <p:cNvSpPr>
            <a:spLocks noGrp="1"/>
          </p:cNvSpPr>
          <p:nvPr>
            <p:ph idx="1"/>
          </p:nvPr>
        </p:nvSpPr>
        <p:spPr/>
        <p:txBody>
          <a:bodyPr/>
          <a:lstStyle/>
          <a:p>
            <a:pPr>
              <a:lnSpc>
                <a:spcPct val="110000"/>
              </a:lnSpc>
            </a:pPr>
            <a:r>
              <a:rPr lang="en-US" dirty="0" smtClean="0">
                <a:solidFill>
                  <a:schemeClr val="tx2">
                    <a:lumMod val="75000"/>
                  </a:schemeClr>
                </a:solidFill>
              </a:rPr>
              <a:t>Sprint</a:t>
            </a:r>
          </a:p>
          <a:p>
            <a:pPr lvl="1">
              <a:lnSpc>
                <a:spcPct val="110000"/>
              </a:lnSpc>
            </a:pPr>
            <a:r>
              <a:rPr lang="en-US" dirty="0" smtClean="0"/>
              <a:t>An iteration in Scrum</a:t>
            </a:r>
          </a:p>
          <a:p>
            <a:pPr lvl="1">
              <a:lnSpc>
                <a:spcPct val="110000"/>
              </a:lnSpc>
            </a:pPr>
            <a:r>
              <a:rPr lang="en-US" dirty="0" smtClean="0"/>
              <a:t>Usually few weeks</a:t>
            </a:r>
          </a:p>
          <a:p>
            <a:pPr>
              <a:lnSpc>
                <a:spcPct val="110000"/>
              </a:lnSpc>
              <a:spcBef>
                <a:spcPts val="1200"/>
              </a:spcBef>
            </a:pPr>
            <a:r>
              <a:rPr lang="en-US" dirty="0" smtClean="0">
                <a:solidFill>
                  <a:schemeClr val="tx2">
                    <a:lumMod val="75000"/>
                  </a:schemeClr>
                </a:solidFill>
              </a:rPr>
              <a:t>Product Backlog</a:t>
            </a:r>
          </a:p>
          <a:p>
            <a:pPr lvl="1">
              <a:lnSpc>
                <a:spcPct val="110000"/>
              </a:lnSpc>
            </a:pPr>
            <a:r>
              <a:rPr lang="en-US" dirty="0" smtClean="0"/>
              <a:t>All features that have to be developed</a:t>
            </a:r>
          </a:p>
          <a:p>
            <a:pPr>
              <a:lnSpc>
                <a:spcPct val="110000"/>
              </a:lnSpc>
              <a:spcBef>
                <a:spcPts val="1200"/>
              </a:spcBef>
            </a:pPr>
            <a:r>
              <a:rPr lang="en-US" dirty="0" smtClean="0">
                <a:solidFill>
                  <a:schemeClr val="tx2">
                    <a:lumMod val="75000"/>
                  </a:schemeClr>
                </a:solidFill>
              </a:rPr>
              <a:t>Sprint Backlog</a:t>
            </a:r>
          </a:p>
          <a:p>
            <a:pPr lvl="1">
              <a:lnSpc>
                <a:spcPct val="110000"/>
              </a:lnSpc>
            </a:pPr>
            <a:r>
              <a:rPr lang="en-US" dirty="0" smtClean="0"/>
              <a:t>All features planned for the current sprint</a:t>
            </a:r>
          </a:p>
        </p:txBody>
      </p:sp>
      <p:sp>
        <p:nvSpPr>
          <p:cNvPr id="2" name="Title 1"/>
          <p:cNvSpPr>
            <a:spLocks noGrp="1"/>
          </p:cNvSpPr>
          <p:nvPr>
            <p:ph type="title"/>
          </p:nvPr>
        </p:nvSpPr>
        <p:spPr/>
        <p:txBody>
          <a:bodyPr/>
          <a:lstStyle/>
          <a:p>
            <a:r>
              <a:rPr lang="en-US" dirty="0" smtClean="0"/>
              <a:t>Scrum Terminology</a:t>
            </a:r>
            <a:endParaRPr lang="en-US" dirty="0"/>
          </a:p>
        </p:txBody>
      </p:sp>
      <p:pic>
        <p:nvPicPr>
          <p:cNvPr id="5122" name="Picture 2" descr="http://www.tallan.com/Admin/Tallan%20Images%20Content/scrum_2-4_week.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799012" y="1447799"/>
            <a:ext cx="6607814" cy="2156891"/>
          </a:xfrm>
          <a:prstGeom prst="roundRect">
            <a:avLst>
              <a:gd name="adj" fmla="val 2899"/>
            </a:avLst>
          </a:prstGeom>
          <a:solidFill>
            <a:srgbClr val="FFFFFF">
              <a:shade val="85000"/>
            </a:srgbClr>
          </a:solidFill>
          <a:ln>
            <a:noFill/>
          </a:ln>
          <a:effectLst/>
        </p:spPr>
      </p:pic>
    </p:spTree>
    <p:extLst>
      <p:ext uri="{BB962C8B-B14F-4D97-AF65-F5344CB8AC3E}">
        <p14:creationId xmlns:p14="http://schemas.microsoft.com/office/powerpoint/2010/main" val="2371508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54</a:t>
            </a:fld>
            <a:endParaRPr lang="en-US" dirty="0"/>
          </a:p>
        </p:txBody>
      </p:sp>
      <p:sp>
        <p:nvSpPr>
          <p:cNvPr id="2" name="Title 1"/>
          <p:cNvSpPr>
            <a:spLocks noGrp="1"/>
          </p:cNvSpPr>
          <p:nvPr>
            <p:ph type="title"/>
          </p:nvPr>
        </p:nvSpPr>
        <p:spPr/>
        <p:txBody>
          <a:bodyPr/>
          <a:lstStyle/>
          <a:p>
            <a:r>
              <a:rPr lang="en-US" dirty="0" smtClean="0"/>
              <a:t>The Scrum Process Framework</a:t>
            </a:r>
            <a:endParaRPr lang="en-US" dirty="0"/>
          </a:p>
        </p:txBody>
      </p:sp>
      <p:pic>
        <p:nvPicPr>
          <p:cNvPr id="1026" name="Picture 2" descr="http://upload.wikimedia.org/wikipedia/commons/d/d1/ScrumLargeLabelled.png"/>
          <p:cNvPicPr>
            <a:picLocks noChangeAspect="1" noChangeArrowheads="1"/>
          </p:cNvPicPr>
          <p:nvPr/>
        </p:nvPicPr>
        <p:blipFill>
          <a:blip r:embed="rId2" cstate="print">
            <a:lum contrast="10000"/>
            <a:extLst>
              <a:ext uri="{28A0092B-C50C-407E-A947-70E740481C1C}">
                <a14:useLocalDpi xmlns:a14="http://schemas.microsoft.com/office/drawing/2010/main"/>
              </a:ext>
            </a:extLst>
          </a:blip>
          <a:srcRect l="-1001" t="-6469" r="-1126" b="-5660"/>
          <a:stretch>
            <a:fillRect/>
          </a:stretch>
        </p:blipFill>
        <p:spPr bwMode="auto">
          <a:xfrm>
            <a:off x="1903412" y="1230923"/>
            <a:ext cx="8382000" cy="5158154"/>
          </a:xfrm>
          <a:prstGeom prst="roundRect">
            <a:avLst>
              <a:gd name="adj" fmla="val 3480"/>
            </a:avLst>
          </a:prstGeom>
          <a:solidFill>
            <a:schemeClr val="accent5">
              <a:lumMod val="20000"/>
              <a:lumOff val="80000"/>
            </a:schemeClr>
          </a:solidFill>
        </p:spPr>
      </p:pic>
    </p:spTree>
    <p:extLst>
      <p:ext uri="{BB962C8B-B14F-4D97-AF65-F5344CB8AC3E}">
        <p14:creationId xmlns:p14="http://schemas.microsoft.com/office/powerpoint/2010/main" val="410072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55</a:t>
            </a:fld>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tx2">
                    <a:lumMod val="75000"/>
                  </a:schemeClr>
                </a:solidFill>
              </a:rPr>
              <a:t>Sprint Planning Meeting</a:t>
            </a:r>
          </a:p>
          <a:p>
            <a:pPr lvl="1"/>
            <a:r>
              <a:rPr lang="en-US" dirty="0" smtClean="0"/>
              <a:t>At the beginning of the sprint cycle</a:t>
            </a:r>
          </a:p>
          <a:p>
            <a:pPr lvl="1"/>
            <a:r>
              <a:rPr lang="en-US" dirty="0" smtClean="0"/>
              <a:t>Establish the Sprint backlog</a:t>
            </a:r>
          </a:p>
          <a:p>
            <a:r>
              <a:rPr lang="en-US" dirty="0" smtClean="0">
                <a:solidFill>
                  <a:schemeClr val="tx2">
                    <a:lumMod val="75000"/>
                  </a:schemeClr>
                </a:solidFill>
              </a:rPr>
              <a:t>Daily Scrum stand-up meeting</a:t>
            </a:r>
          </a:p>
          <a:p>
            <a:pPr lvl="1"/>
            <a:r>
              <a:rPr lang="en-US" dirty="0" smtClean="0"/>
              <a:t>Each day during the sprint</a:t>
            </a:r>
          </a:p>
          <a:p>
            <a:pPr lvl="2"/>
            <a:r>
              <a:rPr lang="en-US" dirty="0" smtClean="0">
                <a:sym typeface="Wingdings" panose="05000000000000000000" pitchFamily="2" charset="2"/>
              </a:rPr>
              <a:t>P</a:t>
            </a:r>
            <a:r>
              <a:rPr lang="en-US" dirty="0" smtClean="0"/>
              <a:t>roject status from each team member</a:t>
            </a:r>
          </a:p>
          <a:p>
            <a:pPr lvl="1"/>
            <a:r>
              <a:rPr lang="en-US" dirty="0" smtClean="0"/>
              <a:t>Timeboxed to 15 minutes</a:t>
            </a:r>
          </a:p>
          <a:p>
            <a:r>
              <a:rPr lang="en-US" dirty="0" smtClean="0">
                <a:solidFill>
                  <a:schemeClr val="tx2">
                    <a:lumMod val="75000"/>
                  </a:schemeClr>
                </a:solidFill>
              </a:rPr>
              <a:t>Sprint Review Meeting</a:t>
            </a:r>
          </a:p>
          <a:p>
            <a:pPr lvl="1"/>
            <a:r>
              <a:rPr lang="en-US" dirty="0" smtClean="0"/>
              <a:t>Review the work completed / not completed</a:t>
            </a:r>
            <a:endParaRPr lang="en-US" dirty="0"/>
          </a:p>
        </p:txBody>
      </p:sp>
      <p:sp>
        <p:nvSpPr>
          <p:cNvPr id="2" name="Title 1"/>
          <p:cNvSpPr>
            <a:spLocks noGrp="1"/>
          </p:cNvSpPr>
          <p:nvPr>
            <p:ph type="title"/>
          </p:nvPr>
        </p:nvSpPr>
        <p:spPr/>
        <p:txBody>
          <a:bodyPr/>
          <a:lstStyle/>
          <a:p>
            <a:r>
              <a:rPr lang="en-US" dirty="0" smtClean="0"/>
              <a:t>Scrum Practices</a:t>
            </a:r>
            <a:endParaRPr lang="en-US" dirty="0"/>
          </a:p>
        </p:txBody>
      </p:sp>
      <p:pic>
        <p:nvPicPr>
          <p:cNvPr id="3074" name="Picture 2" descr="http://4.bp.blogspot.com/_pwMHzqjHPX4/SCgSQOK16OI/AAAAAAAAAWg/eZhWwsOsGUs/s400/scrumProductBacklog.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99412" y="1524000"/>
            <a:ext cx="3329100" cy="317929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282740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hlinkClick r:id="rId3"/>
              </a:rPr>
              <a:t>https://softuni.bg/courses/high-quality-code/</a:t>
            </a:r>
            <a:endParaRPr lang="en-US" dirty="0"/>
          </a:p>
        </p:txBody>
      </p:sp>
      <p:sp>
        <p:nvSpPr>
          <p:cNvPr id="3" name="Title 2"/>
          <p:cNvSpPr>
            <a:spLocks noGrp="1"/>
          </p:cNvSpPr>
          <p:nvPr>
            <p:ph type="title"/>
          </p:nvPr>
        </p:nvSpPr>
        <p:spPr>
          <a:xfrm>
            <a:off x="188815" y="117000"/>
            <a:ext cx="9531686" cy="797400"/>
          </a:xfrm>
        </p:spPr>
        <p:txBody>
          <a:bodyPr>
            <a:normAutofit/>
          </a:bodyPr>
          <a:lstStyle/>
          <a:p>
            <a:r>
              <a:rPr lang="en-US" dirty="0"/>
              <a:t>Software Engineering Fundamentals</a:t>
            </a:r>
            <a:endParaRPr lang="en-US" sz="3600" dirty="0"/>
          </a:p>
        </p:txBody>
      </p:sp>
      <p:pic>
        <p:nvPicPr>
          <p:cNvPr id="11" name="Picture 1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xtLst>
            <a:ext uri="{909E8E84-426E-40DD-AFC4-6F175D3DCCD1}">
              <a14:hiddenFill xmlns:a14="http://schemas.microsoft.com/office/drawing/2010/main">
                <a:solidFill>
                  <a:srgbClr val="FFFFFF"/>
                </a:solidFill>
              </a14:hiddenFill>
            </a:ext>
          </a:extLst>
        </p:spPr>
      </p:pic>
      <p:pic>
        <p:nvPicPr>
          <p:cNvPr id="12" name="Picture 11">
            <a:hlinkClick r:id="rId6"/>
          </p:cNvPr>
          <p:cNvPicPr>
            <a:picLocks noChangeAspect="1"/>
          </p:cNvPicPr>
          <p:nvPr/>
        </p:nvPicPr>
        <p:blipFill>
          <a:blip r:embed="rId7"/>
          <a:stretch>
            <a:fillRect/>
          </a:stretch>
        </p:blipFill>
        <p:spPr>
          <a:xfrm>
            <a:off x="455612" y="1424940"/>
            <a:ext cx="1710402" cy="784860"/>
          </a:xfrm>
          <a:prstGeom prst="roundRect">
            <a:avLst>
              <a:gd name="adj" fmla="val 3159"/>
            </a:avLst>
          </a:prstGeom>
        </p:spPr>
      </p:pic>
      <p:pic>
        <p:nvPicPr>
          <p:cNvPr id="13" name="Picture 12">
            <a:hlinkClick r:id="rId8"/>
          </p:cNvPr>
          <p:cNvPicPr>
            <a:picLocks noChangeAspect="1"/>
          </p:cNvPicPr>
          <p:nvPr/>
        </p:nvPicPr>
        <p:blipFill>
          <a:blip r:embed="rId9"/>
          <a:stretch>
            <a:fillRect/>
          </a:stretch>
        </p:blipFill>
        <p:spPr>
          <a:xfrm>
            <a:off x="2392052" y="1424940"/>
            <a:ext cx="2372207" cy="784654"/>
          </a:xfrm>
          <a:prstGeom prst="roundRect">
            <a:avLst>
              <a:gd name="adj" fmla="val 3159"/>
            </a:avLst>
          </a:prstGeom>
        </p:spPr>
      </p:pic>
      <p:pic>
        <p:nvPicPr>
          <p:cNvPr id="14" name="Picture 13">
            <a:hlinkClick r:id="rId10"/>
          </p:cNvPr>
          <p:cNvPicPr>
            <a:picLocks noChangeAspect="1"/>
          </p:cNvPicPr>
          <p:nvPr/>
        </p:nvPicPr>
        <p:blipFill>
          <a:blip r:embed="rId11"/>
          <a:stretch>
            <a:fillRect/>
          </a:stretch>
        </p:blipFill>
        <p:spPr>
          <a:xfrm>
            <a:off x="9689561" y="1424940"/>
            <a:ext cx="1991815" cy="784654"/>
          </a:xfrm>
          <a:prstGeom prst="roundRect">
            <a:avLst>
              <a:gd name="adj" fmla="val 3159"/>
            </a:avLst>
          </a:prstGeom>
        </p:spPr>
      </p:pic>
      <p:pic>
        <p:nvPicPr>
          <p:cNvPr id="15" name="Picture 14">
            <a:hlinkClick r:id="rId12"/>
          </p:cNvPr>
          <p:cNvPicPr>
            <a:picLocks noChangeAspect="1"/>
          </p:cNvPicPr>
          <p:nvPr/>
        </p:nvPicPr>
        <p:blipFill>
          <a:blip r:embed="rId13"/>
          <a:stretch>
            <a:fillRect/>
          </a:stretch>
        </p:blipFill>
        <p:spPr>
          <a:xfrm>
            <a:off x="7420064" y="1424940"/>
            <a:ext cx="2043459" cy="784654"/>
          </a:xfrm>
          <a:prstGeom prst="roundRect">
            <a:avLst>
              <a:gd name="adj" fmla="val 3159"/>
            </a:avLst>
          </a:prstGeom>
        </p:spPr>
      </p:pic>
      <p:pic>
        <p:nvPicPr>
          <p:cNvPr id="16" name="Picture 15">
            <a:hlinkClick r:id="rId14"/>
          </p:cNvPr>
          <p:cNvPicPr>
            <a:picLocks noChangeAspect="1"/>
          </p:cNvPicPr>
          <p:nvPr/>
        </p:nvPicPr>
        <p:blipFill>
          <a:blip r:embed="rId15"/>
          <a:stretch>
            <a:fillRect/>
          </a:stretch>
        </p:blipFill>
        <p:spPr>
          <a:xfrm>
            <a:off x="493938" y="5463746"/>
            <a:ext cx="3096656" cy="784654"/>
          </a:xfrm>
          <a:prstGeom prst="roundRect">
            <a:avLst>
              <a:gd name="adj" fmla="val 3159"/>
            </a:avLst>
          </a:prstGeom>
        </p:spPr>
      </p:pic>
      <p:pic>
        <p:nvPicPr>
          <p:cNvPr id="17" name="Picture 16">
            <a:hlinkClick r:id="rId16"/>
          </p:cNvPr>
          <p:cNvPicPr>
            <a:picLocks noChangeAspect="1"/>
          </p:cNvPicPr>
          <p:nvPr/>
        </p:nvPicPr>
        <p:blipFill>
          <a:blip r:embed="rId17"/>
          <a:stretch>
            <a:fillRect/>
          </a:stretch>
        </p:blipFill>
        <p:spPr>
          <a:xfrm>
            <a:off x="3985011" y="5570496"/>
            <a:ext cx="2947601" cy="568632"/>
          </a:xfrm>
          <a:prstGeom prst="roundRect">
            <a:avLst>
              <a:gd name="adj" fmla="val 3159"/>
            </a:avLst>
          </a:prstGeom>
        </p:spPr>
      </p:pic>
      <p:pic>
        <p:nvPicPr>
          <p:cNvPr id="18" name="Picture 17"/>
          <p:cNvPicPr>
            <a:picLocks noChangeAspect="1"/>
          </p:cNvPicPr>
          <p:nvPr/>
        </p:nvPicPr>
        <p:blipFill>
          <a:blip r:embed="rId18"/>
          <a:stretch>
            <a:fillRect/>
          </a:stretch>
        </p:blipFill>
        <p:spPr>
          <a:xfrm>
            <a:off x="7309535" y="5463746"/>
            <a:ext cx="1451877" cy="784654"/>
          </a:xfrm>
          <a:prstGeom prst="roundRect">
            <a:avLst>
              <a:gd name="adj" fmla="val 2953"/>
            </a:avLst>
          </a:prstGeom>
        </p:spPr>
      </p:pic>
      <p:pic>
        <p:nvPicPr>
          <p:cNvPr id="19" name="Picture 18"/>
          <p:cNvPicPr>
            <a:picLocks noChangeAspect="1"/>
          </p:cNvPicPr>
          <p:nvPr/>
        </p:nvPicPr>
        <p:blipFill>
          <a:blip r:embed="rId19"/>
          <a:stretch>
            <a:fillRect/>
          </a:stretch>
        </p:blipFill>
        <p:spPr>
          <a:xfrm>
            <a:off x="9159214" y="5461225"/>
            <a:ext cx="2551399" cy="787175"/>
          </a:xfrm>
          <a:prstGeom prst="roundRect">
            <a:avLst>
              <a:gd name="adj" fmla="val 2953"/>
            </a:avLst>
          </a:prstGeom>
        </p:spPr>
      </p:pic>
    </p:spTree>
    <p:extLst>
      <p:ext uri="{BB962C8B-B14F-4D97-AF65-F5344CB8AC3E}">
        <p14:creationId xmlns:p14="http://schemas.microsoft.com/office/powerpoint/2010/main" val="2633879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57</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smtClean="0"/>
              <a:t>"</a:t>
            </a:r>
            <a:r>
              <a:rPr lang="en-US" sz="2000" dirty="0" smtClean="0">
                <a:hlinkClick r:id="rId5"/>
              </a:rPr>
              <a:t>High Quality Code</a:t>
            </a:r>
            <a:r>
              <a:rPr lang="en-US" sz="2000" dirty="0" smtClean="0"/>
              <a:t>" </a:t>
            </a:r>
            <a:r>
              <a:rPr lang="en-US" sz="2000" dirty="0"/>
              <a:t>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3687713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9312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68995" name="Rectangle 3"/>
          <p:cNvSpPr>
            <a:spLocks noGrp="1" noChangeArrowheads="1"/>
          </p:cNvSpPr>
          <p:nvPr>
            <p:ph idx="1"/>
          </p:nvPr>
        </p:nvSpPr>
        <p:spPr>
          <a:noFill/>
          <a:ln/>
          <a:effectLst/>
        </p:spPr>
        <p:txBody>
          <a:bodyPr/>
          <a:lstStyle/>
          <a:p>
            <a:pPr>
              <a:lnSpc>
                <a:spcPct val="100000"/>
              </a:lnSpc>
            </a:pPr>
            <a:r>
              <a:rPr lang="en-US" dirty="0"/>
              <a:t>Software development always includes the following activities (to some extent)</a:t>
            </a:r>
            <a:r>
              <a:rPr lang="bg-BG" dirty="0"/>
              <a:t>:</a:t>
            </a:r>
            <a:endParaRPr lang="en-US" dirty="0"/>
          </a:p>
          <a:p>
            <a:pPr lvl="1">
              <a:lnSpc>
                <a:spcPct val="100000"/>
              </a:lnSpc>
            </a:pPr>
            <a:r>
              <a:rPr lang="en-US" dirty="0">
                <a:solidFill>
                  <a:schemeClr val="tx2">
                    <a:lumMod val="75000"/>
                  </a:schemeClr>
                </a:solidFill>
              </a:rPr>
              <a:t>Requirements analysis</a:t>
            </a:r>
          </a:p>
          <a:p>
            <a:pPr lvl="1">
              <a:lnSpc>
                <a:spcPct val="100000"/>
              </a:lnSpc>
            </a:pPr>
            <a:r>
              <a:rPr lang="en-US" dirty="0">
                <a:solidFill>
                  <a:schemeClr val="tx2">
                    <a:lumMod val="75000"/>
                  </a:schemeClr>
                </a:solidFill>
              </a:rPr>
              <a:t>Design</a:t>
            </a:r>
          </a:p>
          <a:p>
            <a:pPr lvl="1">
              <a:lnSpc>
                <a:spcPct val="100000"/>
              </a:lnSpc>
            </a:pPr>
            <a:r>
              <a:rPr lang="en-US" dirty="0">
                <a:solidFill>
                  <a:schemeClr val="tx2">
                    <a:lumMod val="75000"/>
                  </a:schemeClr>
                </a:solidFill>
              </a:rPr>
              <a:t>Construction</a:t>
            </a:r>
          </a:p>
          <a:p>
            <a:pPr lvl="1">
              <a:lnSpc>
                <a:spcPct val="100000"/>
              </a:lnSpc>
            </a:pPr>
            <a:r>
              <a:rPr lang="en-US" dirty="0" smtClean="0">
                <a:solidFill>
                  <a:schemeClr val="tx2">
                    <a:lumMod val="75000"/>
                  </a:schemeClr>
                </a:solidFill>
              </a:rPr>
              <a:t>Testing</a:t>
            </a:r>
            <a:endParaRPr lang="en-US" dirty="0"/>
          </a:p>
          <a:p>
            <a:pPr>
              <a:lnSpc>
                <a:spcPct val="100000"/>
              </a:lnSpc>
            </a:pPr>
            <a:r>
              <a:rPr lang="en-US" dirty="0"/>
              <a:t>These activities do not follow strictly one after </a:t>
            </a:r>
            <a:r>
              <a:rPr lang="en-US" dirty="0" smtClean="0"/>
              <a:t>another (depends on the methodology)!</a:t>
            </a:r>
            <a:endParaRPr lang="bg-BG" dirty="0"/>
          </a:p>
          <a:p>
            <a:pPr lvl="1">
              <a:lnSpc>
                <a:spcPct val="100000"/>
              </a:lnSpc>
            </a:pPr>
            <a:r>
              <a:rPr lang="en-US" dirty="0"/>
              <a:t>Often overlap and interact</a:t>
            </a:r>
            <a:endParaRPr lang="bg-BG" dirty="0"/>
          </a:p>
        </p:txBody>
      </p:sp>
      <p:sp>
        <p:nvSpPr>
          <p:cNvPr id="468994"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sz="3600" dirty="0"/>
              <a:t>Software Development Activities</a:t>
            </a:r>
          </a:p>
        </p:txBody>
      </p:sp>
      <p:sp>
        <p:nvSpPr>
          <p:cNvPr id="468996" name="AutoShape 4"/>
          <p:cNvSpPr>
            <a:spLocks/>
          </p:cNvSpPr>
          <p:nvPr/>
        </p:nvSpPr>
        <p:spPr bwMode="auto">
          <a:xfrm>
            <a:off x="5057756" y="2436271"/>
            <a:ext cx="433388" cy="2232025"/>
          </a:xfrm>
          <a:prstGeom prst="rightBrace">
            <a:avLst>
              <a:gd name="adj1" fmla="val 42918"/>
              <a:gd name="adj2" fmla="val 50000"/>
            </a:avLst>
          </a:prstGeom>
          <a:noFill/>
          <a:ln w="38100">
            <a:solidFill>
              <a:schemeClr val="accent5">
                <a:lumMod val="20000"/>
                <a:lumOff val="80000"/>
              </a:schemeClr>
            </a:solidFill>
            <a:round/>
            <a:headEnd/>
            <a:tailEnd/>
          </a:ln>
          <a:effectLst>
            <a:outerShdw dist="17961" dir="2700000" algn="ctr" rotWithShape="0">
              <a:schemeClr val="bg1">
                <a:lumMod val="95000"/>
                <a:lumOff val="5000"/>
              </a:schemeClr>
            </a:outerShdw>
          </a:effectLst>
        </p:spPr>
        <p:txBody>
          <a:bodyPr wrap="none" anchor="ctr"/>
          <a:lstStyle/>
          <a:p>
            <a:endParaRPr lang="en-US"/>
          </a:p>
        </p:txBody>
      </p:sp>
      <p:sp>
        <p:nvSpPr>
          <p:cNvPr id="6" name="Rectangle 5"/>
          <p:cNvSpPr/>
          <p:nvPr/>
        </p:nvSpPr>
        <p:spPr>
          <a:xfrm>
            <a:off x="5713412" y="3048000"/>
            <a:ext cx="2971800" cy="1015663"/>
          </a:xfrm>
          <a:prstGeom prst="rect">
            <a:avLst/>
          </a:prstGeom>
        </p:spPr>
        <p:txBody>
          <a:bodyPr wrap="square">
            <a:spAutoFit/>
          </a:bodyPr>
          <a:lstStyle/>
          <a:p>
            <a:pPr algn="ctr"/>
            <a:r>
              <a:rPr lang="en-US" sz="3000" b="1" dirty="0">
                <a:solidFill>
                  <a:schemeClr val="tx2">
                    <a:lumMod val="75000"/>
                  </a:schemeClr>
                </a:solidFill>
                <a:effectLst>
                  <a:outerShdw blurRad="38100" dist="38100" dir="2700000" algn="tl">
                    <a:srgbClr val="000000">
                      <a:alpha val="43137"/>
                    </a:srgbClr>
                  </a:outerShdw>
                </a:effectLst>
                <a:latin typeface="Corbel"/>
              </a:rPr>
              <a:t>Software Project Management</a:t>
            </a:r>
            <a:endParaRPr lang="en-US" sz="3000" dirty="0">
              <a:solidFill>
                <a:schemeClr val="tx2">
                  <a:lumMod val="75000"/>
                </a:schemeClr>
              </a:solidFill>
            </a:endParaRPr>
          </a:p>
        </p:txBody>
      </p:sp>
    </p:spTree>
    <p:extLst>
      <p:ext uri="{BB962C8B-B14F-4D97-AF65-F5344CB8AC3E}">
        <p14:creationId xmlns:p14="http://schemas.microsoft.com/office/powerpoint/2010/main" val="230839038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1598612" y="990600"/>
            <a:ext cx="8938472" cy="820600"/>
          </a:xfrm>
        </p:spPr>
        <p:txBody>
          <a:bodyPr/>
          <a:lstStyle/>
          <a:p>
            <a:r>
              <a:rPr lang="en-US" dirty="0" smtClean="0"/>
              <a:t>Software Requirements</a:t>
            </a:r>
            <a:endParaRPr lang="bg-BG" dirty="0" smtClean="0"/>
          </a:p>
        </p:txBody>
      </p:sp>
      <p:sp>
        <p:nvSpPr>
          <p:cNvPr id="2" name="Text Placeholder 1"/>
          <p:cNvSpPr>
            <a:spLocks noGrp="1"/>
          </p:cNvSpPr>
          <p:nvPr>
            <p:ph type="body" idx="1"/>
          </p:nvPr>
        </p:nvSpPr>
        <p:spPr>
          <a:xfrm>
            <a:off x="707284" y="5187835"/>
            <a:ext cx="10721128" cy="1365365"/>
          </a:xfrm>
        </p:spPr>
        <p:txBody>
          <a:bodyPr/>
          <a:lstStyle/>
          <a:p>
            <a:r>
              <a:rPr lang="en-US" dirty="0"/>
              <a:t>Functional &amp; </a:t>
            </a:r>
            <a:r>
              <a:rPr lang="en-US" dirty="0" smtClean="0"/>
              <a:t>Non-Functional Requirements</a:t>
            </a:r>
            <a:r>
              <a:rPr lang="en-US" dirty="0"/>
              <a:t>, Requirements Specification, User Story </a:t>
            </a:r>
            <a:r>
              <a:rPr lang="en-US" dirty="0" smtClean="0"/>
              <a:t>Cards</a:t>
            </a:r>
            <a:endParaRPr lang="en-US" dirty="0"/>
          </a:p>
        </p:txBody>
      </p:sp>
      <p:pic>
        <p:nvPicPr>
          <p:cNvPr id="60418" name="Picture 2" descr="http://www.andar360.com/photo9.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18250" y="2122200"/>
            <a:ext cx="4299196" cy="2862104"/>
          </a:xfrm>
          <a:prstGeom prst="roundRect">
            <a:avLst>
              <a:gd name="adj" fmla="val 7384"/>
            </a:avLst>
          </a:prstGeom>
          <a:noFill/>
          <a:effectLst>
            <a:softEdge rad="31750"/>
          </a:effectLst>
        </p:spPr>
      </p:pic>
    </p:spTree>
    <p:extLst>
      <p:ext uri="{BB962C8B-B14F-4D97-AF65-F5344CB8AC3E}">
        <p14:creationId xmlns:p14="http://schemas.microsoft.com/office/powerpoint/2010/main" val="87341257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472067" name="Rectangle 3"/>
          <p:cNvSpPr>
            <a:spLocks noGrp="1" noChangeArrowheads="1"/>
          </p:cNvSpPr>
          <p:nvPr>
            <p:ph idx="1"/>
          </p:nvPr>
        </p:nvSpPr>
        <p:spPr>
          <a:noFill/>
          <a:ln/>
          <a:effectLst/>
        </p:spPr>
        <p:txBody>
          <a:bodyPr>
            <a:normAutofit/>
          </a:bodyPr>
          <a:lstStyle/>
          <a:p>
            <a:pPr>
              <a:lnSpc>
                <a:spcPct val="100000"/>
              </a:lnSpc>
            </a:pPr>
            <a:r>
              <a:rPr lang="en-US" sz="3600" dirty="0">
                <a:solidFill>
                  <a:schemeClr val="tx2">
                    <a:lumMod val="75000"/>
                  </a:schemeClr>
                </a:solidFill>
              </a:rPr>
              <a:t>Software requirements </a:t>
            </a:r>
            <a:r>
              <a:rPr lang="en-US" sz="3600" dirty="0" smtClean="0"/>
              <a:t>describe the functionality </a:t>
            </a:r>
            <a:r>
              <a:rPr lang="en-US" sz="3600" dirty="0"/>
              <a:t>of the </a:t>
            </a:r>
            <a:r>
              <a:rPr lang="en-US" sz="3600" dirty="0" smtClean="0"/>
              <a:t>software</a:t>
            </a:r>
            <a:endParaRPr lang="en-US" sz="3600" dirty="0"/>
          </a:p>
          <a:p>
            <a:pPr lvl="1">
              <a:lnSpc>
                <a:spcPct val="100000"/>
              </a:lnSpc>
            </a:pPr>
            <a:r>
              <a:rPr lang="en-US" sz="3600" dirty="0"/>
              <a:t>Answer the question "what?", not "how?"</a:t>
            </a:r>
          </a:p>
          <a:p>
            <a:pPr lvl="1">
              <a:lnSpc>
                <a:spcPct val="100000"/>
              </a:lnSpc>
            </a:pPr>
            <a:r>
              <a:rPr lang="en-US" sz="3600" dirty="0"/>
              <a:t>Define constraints on the system</a:t>
            </a:r>
            <a:endParaRPr lang="bg-BG" sz="3600" dirty="0"/>
          </a:p>
          <a:p>
            <a:pPr>
              <a:lnSpc>
                <a:spcPct val="100000"/>
              </a:lnSpc>
            </a:pPr>
            <a:r>
              <a:rPr lang="en-US" sz="3600" dirty="0"/>
              <a:t>Two kinds of requirements</a:t>
            </a:r>
          </a:p>
          <a:p>
            <a:pPr lvl="1">
              <a:lnSpc>
                <a:spcPct val="100000"/>
              </a:lnSpc>
            </a:pPr>
            <a:r>
              <a:rPr lang="en-US" sz="3600" dirty="0">
                <a:solidFill>
                  <a:schemeClr val="tx2">
                    <a:lumMod val="75000"/>
                  </a:schemeClr>
                </a:solidFill>
              </a:rPr>
              <a:t>Functional </a:t>
            </a:r>
            <a:r>
              <a:rPr lang="en-US" sz="3600" dirty="0"/>
              <a:t>requirements</a:t>
            </a:r>
            <a:endParaRPr lang="en-US" sz="3600" dirty="0">
              <a:solidFill>
                <a:schemeClr val="folHlink"/>
              </a:solidFill>
            </a:endParaRPr>
          </a:p>
          <a:p>
            <a:pPr lvl="1">
              <a:lnSpc>
                <a:spcPct val="100000"/>
              </a:lnSpc>
            </a:pPr>
            <a:r>
              <a:rPr lang="en-US" sz="3600" dirty="0">
                <a:solidFill>
                  <a:schemeClr val="tx2">
                    <a:lumMod val="75000"/>
                  </a:schemeClr>
                </a:solidFill>
              </a:rPr>
              <a:t>Non-functional </a:t>
            </a:r>
            <a:r>
              <a:rPr lang="en-US" sz="3600" dirty="0"/>
              <a:t>requirements</a:t>
            </a:r>
          </a:p>
        </p:txBody>
      </p:sp>
      <p:sp>
        <p:nvSpPr>
          <p:cNvPr id="472066"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Software Requirements</a:t>
            </a:r>
          </a:p>
        </p:txBody>
      </p:sp>
      <p:pic>
        <p:nvPicPr>
          <p:cNvPr id="58369" name="Picture 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151812" y="3886200"/>
            <a:ext cx="3199182" cy="2334948"/>
          </a:xfrm>
          <a:prstGeom prst="roundRect">
            <a:avLst>
              <a:gd name="adj" fmla="val 9294"/>
            </a:avLst>
          </a:prstGeom>
          <a:noFill/>
          <a:ln w="9525">
            <a:solidFill>
              <a:schemeClr val="accent5">
                <a:lumMod val="40000"/>
                <a:lumOff val="60000"/>
                <a:alpha val="50000"/>
              </a:schemeClr>
            </a:solidFill>
            <a:miter lim="800000"/>
            <a:headEnd/>
            <a:tailEnd/>
          </a:ln>
        </p:spPr>
      </p:pic>
    </p:spTree>
    <p:extLst>
      <p:ext uri="{BB962C8B-B14F-4D97-AF65-F5344CB8AC3E}">
        <p14:creationId xmlns:p14="http://schemas.microsoft.com/office/powerpoint/2010/main" val="30538893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473091" name="Rectangle 3"/>
          <p:cNvSpPr>
            <a:spLocks noGrp="1" noChangeArrowheads="1"/>
          </p:cNvSpPr>
          <p:nvPr>
            <p:ph idx="1"/>
          </p:nvPr>
        </p:nvSpPr>
        <p:spPr>
          <a:noFill/>
          <a:ln/>
          <a:effectLst/>
        </p:spPr>
        <p:txBody>
          <a:bodyPr>
            <a:normAutofit/>
          </a:bodyPr>
          <a:lstStyle/>
          <a:p>
            <a:r>
              <a:rPr lang="en-US" dirty="0">
                <a:solidFill>
                  <a:schemeClr val="tx2">
                    <a:lumMod val="75000"/>
                  </a:schemeClr>
                </a:solidFill>
              </a:rPr>
              <a:t>Requirements analysis </a:t>
            </a:r>
            <a:r>
              <a:rPr lang="en-US" dirty="0"/>
              <a:t>starts from </a:t>
            </a:r>
            <a:r>
              <a:rPr lang="en-US" dirty="0" smtClean="0"/>
              <a:t>an idea </a:t>
            </a:r>
            <a:r>
              <a:rPr lang="en-US" dirty="0"/>
              <a:t>about the system</a:t>
            </a:r>
          </a:p>
          <a:p>
            <a:pPr lvl="1"/>
            <a:r>
              <a:rPr lang="en-US" dirty="0"/>
              <a:t>Customers </a:t>
            </a:r>
            <a:r>
              <a:rPr lang="en-US" dirty="0" smtClean="0"/>
              <a:t>usually don't </a:t>
            </a:r>
            <a:r>
              <a:rPr lang="en-US" dirty="0"/>
              <a:t>know what they need!</a:t>
            </a:r>
          </a:p>
          <a:p>
            <a:pPr lvl="1"/>
            <a:r>
              <a:rPr lang="en-US" dirty="0"/>
              <a:t>Requirements come </a:t>
            </a:r>
            <a:r>
              <a:rPr lang="en-US" dirty="0" smtClean="0"/>
              <a:t>roughly </a:t>
            </a:r>
            <a:r>
              <a:rPr lang="en-US" dirty="0" smtClean="0">
                <a:sym typeface="Wingdings" panose="05000000000000000000" pitchFamily="2" charset="2"/>
              </a:rPr>
              <a:t> </a:t>
            </a:r>
            <a:r>
              <a:rPr lang="en-US" dirty="0" smtClean="0"/>
              <a:t>adjusted </a:t>
            </a:r>
            <a:r>
              <a:rPr lang="en-US" dirty="0" smtClean="0"/>
              <a:t>during the development</a:t>
            </a:r>
          </a:p>
          <a:p>
            <a:pPr lvl="1"/>
            <a:r>
              <a:rPr lang="en-US" dirty="0" smtClean="0"/>
              <a:t>Requirements change </a:t>
            </a:r>
            <a:r>
              <a:rPr lang="en-US" dirty="0" smtClean="0"/>
              <a:t>constantly!</a:t>
            </a:r>
            <a:endParaRPr lang="en-US" dirty="0"/>
          </a:p>
          <a:p>
            <a:r>
              <a:rPr lang="en-US" dirty="0" smtClean="0"/>
              <a:t>The outcome </a:t>
            </a:r>
            <a:r>
              <a:rPr lang="en-US" dirty="0"/>
              <a:t>is </a:t>
            </a:r>
            <a:r>
              <a:rPr lang="en-US" dirty="0" smtClean="0"/>
              <a:t>some requirements documentation</a:t>
            </a:r>
          </a:p>
          <a:p>
            <a:pPr lvl="1"/>
            <a:r>
              <a:rPr lang="en-US" dirty="0" smtClean="0">
                <a:solidFill>
                  <a:schemeClr val="tx2">
                    <a:lumMod val="75000"/>
                  </a:schemeClr>
                </a:solidFill>
              </a:rPr>
              <a:t>Software </a:t>
            </a:r>
            <a:r>
              <a:rPr lang="en-US" dirty="0">
                <a:solidFill>
                  <a:schemeClr val="tx2">
                    <a:lumMod val="75000"/>
                  </a:schemeClr>
                </a:solidFill>
              </a:rPr>
              <a:t>Requirements Specification </a:t>
            </a:r>
            <a:r>
              <a:rPr lang="en-US" dirty="0">
                <a:solidFill>
                  <a:schemeClr val="accent5">
                    <a:lumMod val="20000"/>
                    <a:lumOff val="80000"/>
                  </a:schemeClr>
                </a:solidFill>
              </a:rPr>
              <a:t>(SRS</a:t>
            </a:r>
            <a:r>
              <a:rPr lang="en-US" dirty="0" smtClean="0">
                <a:solidFill>
                  <a:schemeClr val="accent5">
                    <a:lumMod val="20000"/>
                    <a:lumOff val="80000"/>
                  </a:schemeClr>
                </a:solidFill>
              </a:rPr>
              <a:t>) / User Stories / UI prototype / informal system description / etc.</a:t>
            </a:r>
          </a:p>
          <a:p>
            <a:r>
              <a:rPr lang="en-US" dirty="0">
                <a:solidFill>
                  <a:schemeClr val="tx2">
                    <a:lumMod val="75000"/>
                  </a:schemeClr>
                </a:solidFill>
              </a:rPr>
              <a:t>Prototyping</a:t>
            </a:r>
            <a:r>
              <a:rPr lang="en-US" dirty="0"/>
              <a:t> is often used, especially for the user interface (UI</a:t>
            </a:r>
            <a:r>
              <a:rPr lang="en-US" dirty="0" smtClean="0"/>
              <a:t>)</a:t>
            </a:r>
            <a:endParaRPr lang="en-US" dirty="0"/>
          </a:p>
        </p:txBody>
      </p:sp>
      <p:sp>
        <p:nvSpPr>
          <p:cNvPr id="473090" name="Rectangle 2"/>
          <p:cNvSpPr>
            <a:spLocks noGrp="1" noChangeArrowheads="1"/>
          </p:cNvSpPr>
          <p:nvPr>
            <p:ph type="title"/>
          </p:nvPr>
        </p:nvSpPr>
        <p:spPr>
          <a:noFill/>
          <a:ln/>
          <a:effectLst/>
        </p:spPr>
        <p:txBody>
          <a:bodyPr vert="horz" lIns="92075" tIns="46038" rIns="92075" bIns="46038" rtlCol="0" anchor="ctr" anchorCtr="0">
            <a:normAutofit/>
          </a:bodyPr>
          <a:lstStyle/>
          <a:p>
            <a:r>
              <a:rPr lang="en-US" dirty="0"/>
              <a:t>Requirements Analysis</a:t>
            </a:r>
          </a:p>
        </p:txBody>
      </p:sp>
    </p:spTree>
    <p:extLst>
      <p:ext uri="{BB962C8B-B14F-4D97-AF65-F5344CB8AC3E}">
        <p14:creationId xmlns:p14="http://schemas.microsoft.com/office/powerpoint/2010/main" val="402320459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2345</Words>
  <Application>Microsoft Office PowerPoint</Application>
  <PresentationFormat>Custom</PresentationFormat>
  <Paragraphs>481</Paragraphs>
  <Slides>58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Consolas</vt:lpstr>
      <vt:lpstr>Corbel</vt:lpstr>
      <vt:lpstr>Wingdings</vt:lpstr>
      <vt:lpstr>Wingdings 2</vt:lpstr>
      <vt:lpstr>SoftUni 16x9</vt:lpstr>
      <vt:lpstr>Software Engineering Fundamentals</vt:lpstr>
      <vt:lpstr>Table of Contents</vt:lpstr>
      <vt:lpstr>Software Engineering</vt:lpstr>
      <vt:lpstr>What is Software Engineering?</vt:lpstr>
      <vt:lpstr>Software Engineering</vt:lpstr>
      <vt:lpstr>Software Development Activities</vt:lpstr>
      <vt:lpstr>Software Requirements</vt:lpstr>
      <vt:lpstr>Software Requirements</vt:lpstr>
      <vt:lpstr>Requirements Analysis</vt:lpstr>
      <vt:lpstr>Software Requirements Specification (SRS)</vt:lpstr>
      <vt:lpstr>Agile Requirements and User Stories</vt:lpstr>
      <vt:lpstr>What is User Story?</vt:lpstr>
      <vt:lpstr>User Story – Example</vt:lpstr>
      <vt:lpstr>Software Requirements</vt:lpstr>
      <vt:lpstr>Software Requirements Specifications (SRS), User Stories and UI Prototypes</vt:lpstr>
      <vt:lpstr>Software Architecture and Software Design</vt:lpstr>
      <vt:lpstr>Software Architecture and Software Design</vt:lpstr>
      <vt:lpstr>System Architecture Diagram – Example</vt:lpstr>
      <vt:lpstr>Software Architecture Diagram – Example</vt:lpstr>
      <vt:lpstr>Architectural Diagram – Another Example</vt:lpstr>
      <vt:lpstr>Software Design</vt:lpstr>
      <vt:lpstr>Software Design Document (SDD)</vt:lpstr>
      <vt:lpstr>Software Design Document</vt:lpstr>
      <vt:lpstr>Software Construction</vt:lpstr>
      <vt:lpstr>Software Construction</vt:lpstr>
      <vt:lpstr>Writing the Code</vt:lpstr>
      <vt:lpstr>Testing the Code</vt:lpstr>
      <vt:lpstr>Debugging</vt:lpstr>
      <vt:lpstr>Software Integration</vt:lpstr>
      <vt:lpstr>Coding != Software Engineering</vt:lpstr>
      <vt:lpstr>Software Quality Assurance (QA)</vt:lpstr>
      <vt:lpstr>Software Quality Assurance (QA)</vt:lpstr>
      <vt:lpstr>Software Testing</vt:lpstr>
      <vt:lpstr>Software Testing Process</vt:lpstr>
      <vt:lpstr>Test Plan and Test Cases</vt:lpstr>
      <vt:lpstr>Test Plans and Test Cases</vt:lpstr>
      <vt:lpstr>Software Project Management</vt:lpstr>
      <vt:lpstr>What is Project Management?</vt:lpstr>
      <vt:lpstr>What is Software Project Management?</vt:lpstr>
      <vt:lpstr>What is Project Plan?</vt:lpstr>
      <vt:lpstr>Project Plan – Example</vt:lpstr>
      <vt:lpstr>Development Methodologies</vt:lpstr>
      <vt:lpstr>What is a Development Methodology?</vt:lpstr>
      <vt:lpstr>Development Methodologies</vt:lpstr>
      <vt:lpstr>PowerPoint Presentation</vt:lpstr>
      <vt:lpstr>The Waterfall Development Process</vt:lpstr>
      <vt:lpstr>Formal Methodologies are Heavyweight!</vt:lpstr>
      <vt:lpstr>Agile Development</vt:lpstr>
      <vt:lpstr>The Agile Manifesto</vt:lpstr>
      <vt:lpstr>The Agile Spirit</vt:lpstr>
      <vt:lpstr>Agile Methodologies</vt:lpstr>
      <vt:lpstr>Scrum</vt:lpstr>
      <vt:lpstr>Scrum Terminology</vt:lpstr>
      <vt:lpstr>The Scrum Process Framework</vt:lpstr>
      <vt:lpstr>Scrum Practices</vt:lpstr>
      <vt:lpstr>Software Engineering Fundamentals</vt:lpstr>
      <vt:lpstr>License</vt:lpstr>
      <vt:lpstr>Free Trainings @ Software University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Fundamentals</dc:title>
  <dc:subject>C# Basics Course</dc:subject>
  <dc:creator/>
  <cp:keywords>software engineering, requirements, architecture, implementation, QA, methodologies, agile</cp:keywords>
  <dc:description>Software University Foundation - http://softuni.org</dc:description>
  <cp:lastModifiedBy/>
  <cp:revision>1</cp:revision>
  <dcterms:created xsi:type="dcterms:W3CDTF">2014-01-02T17:00:34Z</dcterms:created>
  <dcterms:modified xsi:type="dcterms:W3CDTF">2015-04-22T10:53:16Z</dcterms:modified>
  <cp:category>programming, quality code, software engineering</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